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9" r:id="rId2"/>
    <p:sldId id="382" r:id="rId3"/>
    <p:sldId id="257" r:id="rId4"/>
    <p:sldId id="300" r:id="rId5"/>
    <p:sldId id="308" r:id="rId6"/>
    <p:sldId id="309" r:id="rId7"/>
    <p:sldId id="310" r:id="rId8"/>
    <p:sldId id="311" r:id="rId9"/>
    <p:sldId id="301" r:id="rId10"/>
    <p:sldId id="313" r:id="rId11"/>
    <p:sldId id="351" r:id="rId12"/>
    <p:sldId id="352" r:id="rId13"/>
    <p:sldId id="264" r:id="rId14"/>
    <p:sldId id="359" r:id="rId15"/>
    <p:sldId id="360" r:id="rId16"/>
    <p:sldId id="361" r:id="rId17"/>
    <p:sldId id="364" r:id="rId18"/>
    <p:sldId id="362" r:id="rId19"/>
    <p:sldId id="363" r:id="rId20"/>
    <p:sldId id="365" r:id="rId21"/>
    <p:sldId id="367" r:id="rId22"/>
    <p:sldId id="370" r:id="rId23"/>
    <p:sldId id="368" r:id="rId24"/>
    <p:sldId id="366" r:id="rId25"/>
    <p:sldId id="384" r:id="rId26"/>
    <p:sldId id="385" r:id="rId27"/>
    <p:sldId id="386" r:id="rId28"/>
    <p:sldId id="374" r:id="rId29"/>
    <p:sldId id="299" r:id="rId30"/>
    <p:sldId id="371" r:id="rId31"/>
    <p:sldId id="307" r:id="rId32"/>
    <p:sldId id="373" r:id="rId33"/>
    <p:sldId id="376" r:id="rId34"/>
    <p:sldId id="381" r:id="rId35"/>
    <p:sldId id="377" r:id="rId36"/>
    <p:sldId id="380" r:id="rId37"/>
    <p:sldId id="383" r:id="rId38"/>
    <p:sldId id="349" r:id="rId39"/>
    <p:sldId id="347" r:id="rId40"/>
    <p:sldId id="258" r:id="rId41"/>
    <p:sldId id="345" r:id="rId42"/>
    <p:sldId id="338" r:id="rId43"/>
    <p:sldId id="265" r:id="rId44"/>
    <p:sldId id="369" r:id="rId45"/>
    <p:sldId id="375" r:id="rId46"/>
    <p:sldId id="372" r:id="rId47"/>
    <p:sldId id="378" r:id="rId48"/>
    <p:sldId id="379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52"/>
    <p:restoredTop sz="94608"/>
  </p:normalViewPr>
  <p:slideViewPr>
    <p:cSldViewPr snapToGrid="0" snapToObjects="1">
      <p:cViewPr varScale="1">
        <p:scale>
          <a:sx n="93" d="100"/>
          <a:sy n="93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6D727-00BF-3847-9A89-DAE4478453D8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07D8-85D4-784E-BC80-DE60F468CE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4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2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Infrared safe: reconstruction is unaffected by soft radiation of photons</a:t>
            </a:r>
          </a:p>
          <a:p>
            <a:r>
              <a:rPr lang="en-US" dirty="0"/>
              <a:t>Jet area: unaffected by soft radiation, low </a:t>
            </a:r>
            <a:r>
              <a:rPr lang="en-US" dirty="0" err="1"/>
              <a:t>pT</a:t>
            </a:r>
            <a:r>
              <a:rPr lang="en-US" dirty="0"/>
              <a:t> photons will not have a min from the above</a:t>
            </a:r>
          </a:p>
          <a:p>
            <a:r>
              <a:rPr lang="en-US" dirty="0"/>
              <a:t>P = 1: Inclusive </a:t>
            </a:r>
            <a:r>
              <a:rPr lang="en-US" dirty="0" err="1"/>
              <a:t>kT</a:t>
            </a:r>
            <a:r>
              <a:rPr lang="en-US" dirty="0"/>
              <a:t> algorithm</a:t>
            </a:r>
          </a:p>
          <a:p>
            <a:r>
              <a:rPr lang="en-US" dirty="0"/>
              <a:t>P = 0: Inclusive Cambridge/Aachen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91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with a modified Newtonian gravity at low accelerations or Dark Matter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35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P_R = (-1)^3(B-L)+2s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87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Two loop renormalization group evolution of the inverse gauge couplings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in the SM (dashed) and MSSM</a:t>
                </a:r>
                <a:r>
                  <a:rPr lang="en-US" baseline="0" dirty="0"/>
                  <a:t> (solid). In the MSSM, the </a:t>
                </a:r>
                <a:r>
                  <a:rPr lang="en-US" baseline="0" dirty="0" err="1"/>
                  <a:t>sparticle</a:t>
                </a:r>
                <a:r>
                  <a:rPr lang="en-US" baseline="0" dirty="0"/>
                  <a:t> masses are treated as a common threshold varied between 750 GeV and 2.5 </a:t>
                </a:r>
                <a:r>
                  <a:rPr lang="en-US" baseline="0" dirty="0" err="1"/>
                  <a:t>TeV</a:t>
                </a:r>
                <a:r>
                  <a:rPr lang="en-US" baseline="0" dirty="0"/>
                  <a:t>. </a:t>
                </a:r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Two loop renormalization group evolution of the inverse gauge couplings </a:t>
                </a:r>
                <a:r>
                  <a:rPr lang="en-US" b="0" i="0">
                    <a:latin typeface="Cambria Math" panose="02040503050406030204" pitchFamily="18" charset="0"/>
                  </a:rPr>
                  <a:t>𝛼_𝑎^(−1) (𝑄)</a:t>
                </a:r>
                <a:r>
                  <a:rPr lang="en-US" dirty="0"/>
                  <a:t> in the SM (dashed) and MSSM</a:t>
                </a:r>
                <a:r>
                  <a:rPr lang="en-US" baseline="0" dirty="0"/>
                  <a:t> (solid). In the MSSM, the </a:t>
                </a:r>
                <a:r>
                  <a:rPr lang="en-US" baseline="0" dirty="0" err="1"/>
                  <a:t>sparticle</a:t>
                </a:r>
                <a:r>
                  <a:rPr lang="en-US" baseline="0" dirty="0"/>
                  <a:t> masses are treated as a common threshold varied between 750 GeV and 2.5 </a:t>
                </a:r>
                <a:r>
                  <a:rPr lang="en-US" baseline="0" dirty="0" err="1"/>
                  <a:t>TeV</a:t>
                </a:r>
                <a:r>
                  <a:rPr lang="en-US" baseline="0" dirty="0"/>
                  <a:t>.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9054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80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508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94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9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Y_t</a:t>
            </a:r>
            <a:r>
              <a:rPr lang="en-US" dirty="0"/>
              <a:t> is the Yukawa coupling(interaction between a scalar field and Dirac field),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907D8-85D4-784E-BC80-DE60F468CE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73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spc="-37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ctr">
              <a:buNone/>
              <a:defRPr sz="1800" cap="all" spc="151" baseline="0">
                <a:solidFill>
                  <a:schemeClr val="tx2"/>
                </a:solidFill>
                <a:latin typeface="+mj-lt"/>
                <a:ea typeface="Times New Roman" charset="0"/>
                <a:cs typeface="Times New Roman" charset="0"/>
              </a:defRPr>
            </a:lvl1pPr>
            <a:lvl2pPr marL="342891" indent="0" algn="ctr">
              <a:buNone/>
              <a:defRPr sz="1800"/>
            </a:lvl2pPr>
            <a:lvl3pPr marL="685783" indent="0" algn="ctr">
              <a:buNone/>
              <a:defRPr sz="1800"/>
            </a:lvl3pPr>
            <a:lvl4pPr marL="1028674" indent="0" algn="ctr">
              <a:buNone/>
              <a:defRPr sz="1500"/>
            </a:lvl4pPr>
            <a:lvl5pPr marL="1371566" indent="0" algn="ctr">
              <a:buNone/>
              <a:defRPr sz="1500"/>
            </a:lvl5pPr>
            <a:lvl6pPr marL="1714457" indent="0" algn="ctr">
              <a:buNone/>
              <a:defRPr sz="1500"/>
            </a:lvl6pPr>
            <a:lvl7pPr marL="2057349" indent="0" algn="ctr">
              <a:buNone/>
              <a:defRPr sz="1500"/>
            </a:lvl7pPr>
            <a:lvl8pPr marL="2400240" indent="0" algn="ctr">
              <a:buNone/>
              <a:defRPr sz="1500"/>
            </a:lvl8pPr>
            <a:lvl9pPr marL="2743131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" y="6492881"/>
            <a:ext cx="153329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7C324876-ED38-FA43-91C2-68A1A1E50E6E}" type="datetime1">
              <a:rPr lang="en-US" smtClean="0"/>
              <a:pPr/>
              <a:t>12/3/19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0988" y="6492876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" y="-1"/>
            <a:ext cx="914400" cy="9975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80232" y="-1"/>
            <a:ext cx="882781" cy="9975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4" y="6459795"/>
            <a:ext cx="1209312" cy="365125"/>
          </a:xfrm>
          <a:prstGeom prst="rect">
            <a:avLst/>
          </a:prstGeom>
        </p:spPr>
        <p:txBody>
          <a:bodyPr/>
          <a:lstStyle/>
          <a:p>
            <a:fld id="{E6B1BF06-9164-D142-91BE-5D60A72AB1B7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45979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65" y="645979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2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22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414788"/>
            <a:ext cx="2628900" cy="575742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4" y="6459795"/>
            <a:ext cx="1209312" cy="365125"/>
          </a:xfrm>
          <a:prstGeom prst="rect">
            <a:avLst/>
          </a:prstGeom>
        </p:spPr>
        <p:txBody>
          <a:bodyPr/>
          <a:lstStyle/>
          <a:p>
            <a:fld id="{B025992A-F442-6748-9FEF-5D626D31A00A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7" y="645979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00465" y="645979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fld id="{0E44E4DB-7950-E345-B460-B60DDC3292FF}" type="datetime1">
              <a:rPr lang="en-US" smtClean="0"/>
              <a:pPr/>
              <a:t>12/3/19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9976" y="6488197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Placeholder 14"/>
          <p:cNvSpPr>
            <a:spLocks noGrp="1"/>
          </p:cNvSpPr>
          <p:nvPr>
            <p:ph type="title"/>
          </p:nvPr>
        </p:nvSpPr>
        <p:spPr>
          <a:xfrm>
            <a:off x="838201" y="205292"/>
            <a:ext cx="10515600" cy="818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1" baseline="0">
                <a:solidFill>
                  <a:schemeClr val="tx2"/>
                </a:solidFill>
                <a:latin typeface="+mj-lt"/>
              </a:defRPr>
            </a:lvl1pPr>
            <a:lvl2pPr marL="342891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05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9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" y="6492881"/>
            <a:ext cx="17339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E8E9ADB-31D4-E342-B8B5-A53E48FCA773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0988" y="6491176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" y="-1"/>
            <a:ext cx="914400" cy="9975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80232" y="-1"/>
            <a:ext cx="882781" cy="9975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133457" y="6540627"/>
            <a:ext cx="12093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79286335-8193-D343-A4F3-9AE2821B5C08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6373" y="6492882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133457" y="6540627"/>
            <a:ext cx="12093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7C0AFF37-631E-0C40-BC19-4BF2BF285307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66373" y="6492882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7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33457" y="6540627"/>
            <a:ext cx="12093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33FCCF2A-B3BA-9240-B61A-F18BEC061176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6373" y="6492882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1" y="6588375"/>
            <a:ext cx="12192003" cy="2696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33457" y="6540627"/>
            <a:ext cx="120931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3CE211C6-E7AD-5545-91AE-06ECF35C9D5B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6373" y="6492882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3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8" y="6459795"/>
            <a:ext cx="2618511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E3839B1C-F966-094F-B2F2-826B485DDCA3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9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65" y="6459795"/>
            <a:ext cx="1312025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2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1"/>
              </a:spcAft>
              <a:buNone/>
              <a:defRPr sz="1125">
                <a:solidFill>
                  <a:srgbClr val="FFFFFF"/>
                </a:solidFill>
              </a:defRPr>
            </a:lvl1pPr>
            <a:lvl2pPr marL="342891" indent="0">
              <a:buNone/>
              <a:defRPr sz="900"/>
            </a:lvl2pPr>
            <a:lvl3pPr marL="685783" indent="0">
              <a:buNone/>
              <a:defRPr sz="751"/>
            </a:lvl3pPr>
            <a:lvl4pPr marL="1028674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9" indent="0">
              <a:buNone/>
              <a:defRPr sz="675"/>
            </a:lvl7pPr>
            <a:lvl8pPr marL="2400240" indent="0">
              <a:buNone/>
              <a:defRPr sz="675"/>
            </a:lvl8pPr>
            <a:lvl9pPr marL="2743131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4" y="6459795"/>
            <a:ext cx="1209312" cy="365125"/>
          </a:xfrm>
          <a:prstGeom prst="rect">
            <a:avLst/>
          </a:prstGeom>
        </p:spPr>
        <p:txBody>
          <a:bodyPr/>
          <a:lstStyle/>
          <a:p>
            <a:fld id="{FEDC5249-D835-0448-92FF-0809D12C75F4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7" y="645979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00465" y="6459795"/>
            <a:ext cx="1312025" cy="365125"/>
          </a:xfrm>
          <a:prstGeom prst="rect">
            <a:avLst/>
          </a:prstGeo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343" y="1229480"/>
            <a:ext cx="11511148" cy="52359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838201" y="205292"/>
            <a:ext cx="10515600" cy="818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769" y="6492881"/>
            <a:ext cx="151786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fld id="{8F811408-B8CB-EB42-8890-A4FC84785F75}" type="datetime1">
              <a:rPr lang="en-US" smtClean="0"/>
              <a:pPr/>
              <a:t>12/3/19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7300" y="6492881"/>
            <a:ext cx="6837405" cy="365125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9976" y="6492881"/>
            <a:ext cx="1312025" cy="365125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+mj-lt"/>
                <a:ea typeface="Times New Roman" charset="0"/>
                <a:cs typeface="Times New Roman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5" y="-1"/>
            <a:ext cx="914400" cy="9975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280232" y="-1"/>
            <a:ext cx="882781" cy="99753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685783" rtl="0" eaLnBrk="1" latinLnBrk="0" hangingPunct="1">
        <a:lnSpc>
          <a:spcPct val="85000"/>
        </a:lnSpc>
        <a:spcBef>
          <a:spcPct val="0"/>
        </a:spcBef>
        <a:buNone/>
        <a:defRPr sz="4400" kern="1200" spc="-37" baseline="0">
          <a:solidFill>
            <a:schemeClr val="tx1">
              <a:lumMod val="75000"/>
              <a:lumOff val="25000"/>
            </a:schemeClr>
          </a:solidFill>
          <a:latin typeface="+mj-lt"/>
          <a:ea typeface="Times New Roman" charset="0"/>
          <a:cs typeface="Times New Roman" charset="0"/>
        </a:defRPr>
      </a:lvl1pPr>
    </p:titleStyle>
    <p:bodyStyle>
      <a:lvl1pPr marL="68578" indent="-68578" algn="l" defTabSz="685783" rtl="0" eaLnBrk="1" latinLnBrk="0" hangingPunct="1">
        <a:lnSpc>
          <a:spcPct val="90000"/>
        </a:lnSpc>
        <a:spcBef>
          <a:spcPts val="900"/>
        </a:spcBef>
        <a:spcAft>
          <a:spcPts val="151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1pPr>
      <a:lvl2pPr marL="288029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2pPr>
      <a:lvl3pPr marL="425185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3pPr>
      <a:lvl4pPr marL="562342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4pPr>
      <a:lvl5pPr marL="699499" indent="-137157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Times New Roman" charset="0"/>
          <a:cs typeface="Times New Roman" charset="0"/>
        </a:defRPr>
      </a:lvl5pPr>
      <a:lvl6pPr marL="824979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76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72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68" indent="-171446" algn="l" defTabSz="685783" rtl="0" eaLnBrk="1" latinLnBrk="0" hangingPunct="1">
        <a:lnSpc>
          <a:spcPct val="90000"/>
        </a:lnSpc>
        <a:spcBef>
          <a:spcPts val="151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emf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opscience.iop.org/article/10.1088/1361-6471/aabea7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emf"/><Relationship Id="rId3" Type="http://schemas.openxmlformats.org/officeDocument/2006/relationships/image" Target="../media/image59.jp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7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emf"/><Relationship Id="rId5" Type="http://schemas.openxmlformats.org/officeDocument/2006/relationships/image" Target="../media/image102.emf"/><Relationship Id="rId4" Type="http://schemas.openxmlformats.org/officeDocument/2006/relationships/image" Target="../media/image10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emf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c/cd/Rotation_curve_of_spiral_galaxy_Messier_33_%28Triangulum%29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content/discoveries-highlights-shining-a-light-on-dark-matter" TargetMode="External"/><Relationship Id="rId2" Type="http://schemas.openxmlformats.org/officeDocument/2006/relationships/hyperlink" Target="https://upload.wikimedia.org/wikipedia/commons/c/cd/Rotation_curve_of_spiral_galaxy_Messier_33_%28Triangulum%29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emf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F436-6318-DF49-8460-2E61261FA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Search for Top </a:t>
            </a:r>
            <a:r>
              <a:rPr lang="en-US" dirty="0" err="1"/>
              <a:t>Squarks</a:t>
            </a:r>
            <a:r>
              <a:rPr lang="en-US" dirty="0"/>
              <a:t> via All-hadronic Decay Channels with Heavy Object Tagging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497231-7687-AF4A-B4E5-CAC354C309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Matthew Kilpatrick</a:t>
            </a:r>
          </a:p>
          <a:p>
            <a:r>
              <a:rPr lang="en-US" dirty="0"/>
              <a:t>Doctoral Candidate</a:t>
            </a:r>
          </a:p>
          <a:p>
            <a:r>
              <a:rPr lang="en-US" dirty="0"/>
              <a:t>Rice University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F7700-3DA1-F441-8F41-0D575D4FE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24876-ED38-FA43-91C2-68A1A1E50E6E}" type="datetime1">
              <a:rPr lang="en-US" smtClean="0"/>
              <a:pPr/>
              <a:t>12/3/19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88F83-12D9-D841-8616-D5A4F512A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7414F-7794-9D48-94E6-BFA7BD58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815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351CE2F-2E8D-7348-9263-A7557729A7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11511148" cy="5235995"/>
              </a:xfrm>
            </p:spPr>
            <p:txBody>
              <a:bodyPr/>
              <a:lstStyle/>
              <a:p>
                <a:r>
                  <a:rPr lang="en-US" dirty="0"/>
                  <a:t>R-Parity Conservation</a:t>
                </a:r>
              </a:p>
              <a:p>
                <a:pPr lvl="1"/>
                <a:r>
                  <a:rPr lang="en-US" dirty="0"/>
                  <a:t>Simplified SUSY models assume conservation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p>
                    </m:sSup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for particles,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for </a:t>
                </a:r>
                <a:r>
                  <a:rPr lang="en-US" dirty="0" err="1"/>
                  <a:t>sparticles</a:t>
                </a:r>
                <a:endParaRPr lang="en-US" dirty="0"/>
              </a:p>
              <a:p>
                <a:pPr lvl="1"/>
                <a:r>
                  <a:rPr lang="en-US" dirty="0"/>
                  <a:t>Must have a stable SUSY particle, Lightest Supersymmetric Particle (LSP)</a:t>
                </a:r>
              </a:p>
              <a:p>
                <a:pPr lvl="2"/>
                <a:r>
                  <a:rPr lang="en-US" dirty="0"/>
                  <a:t>Top </a:t>
                </a:r>
                <a:r>
                  <a:rPr lang="en-US" dirty="0" err="1"/>
                  <a:t>squark</a:t>
                </a:r>
                <a:r>
                  <a:rPr lang="en-US" dirty="0"/>
                  <a:t> (</a:t>
                </a:r>
                <a:r>
                  <a:rPr lang="en-US" dirty="0" err="1"/>
                  <a:t>sTop</a:t>
                </a:r>
                <a:r>
                  <a:rPr lang="en-US" dirty="0"/>
                  <a:t> quark, </a:t>
                </a:r>
                <a:r>
                  <a:rPr lang="en-US" dirty="0" err="1"/>
                  <a:t>sTop</a:t>
                </a:r>
                <a:r>
                  <a:rPr lang="en-US" dirty="0"/>
                  <a:t>) decays to LSP + SM Particles</a:t>
                </a:r>
              </a:p>
              <a:p>
                <a:pPr lvl="2"/>
                <a:r>
                  <a:rPr lang="en-US" dirty="0"/>
                  <a:t>Neutralino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bSup>
                      </m:e>
                    </m:acc>
                  </m:oMath>
                </a14:m>
                <a:r>
                  <a:rPr lang="en-US" dirty="0"/>
                  <a:t> as candidate LSP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351CE2F-2E8D-7348-9263-A7557729A7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11511148" cy="5235995"/>
              </a:xfrm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9CCC27-3DAB-3741-AF59-EFF3D3915CC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12/5/19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63E6C-08FC-A047-888B-5585005A8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4FFEC9-784D-6046-A7D6-F8EC6CD21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6C8EAC6-C512-1F40-9054-B4BD3B1E1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05292"/>
            <a:ext cx="10515600" cy="818903"/>
          </a:xfrm>
        </p:spPr>
        <p:txBody>
          <a:bodyPr/>
          <a:lstStyle/>
          <a:p>
            <a:r>
              <a:rPr lang="en-US" dirty="0"/>
              <a:t>Dark Matter Candidate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928BBBB-572F-8748-960A-A9F559A50AAF}"/>
              </a:ext>
            </a:extLst>
          </p:cNvPr>
          <p:cNvCxnSpPr>
            <a:cxnSpLocks/>
          </p:cNvCxnSpPr>
          <p:nvPr/>
        </p:nvCxnSpPr>
        <p:spPr>
          <a:xfrm>
            <a:off x="7984785" y="4693338"/>
            <a:ext cx="1801091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7A7A8D-DF0F-DE4A-B6A6-CE257C80FB9C}"/>
              </a:ext>
            </a:extLst>
          </p:cNvPr>
          <p:cNvCxnSpPr>
            <a:cxnSpLocks/>
          </p:cNvCxnSpPr>
          <p:nvPr/>
        </p:nvCxnSpPr>
        <p:spPr>
          <a:xfrm>
            <a:off x="9817743" y="4693338"/>
            <a:ext cx="1298170" cy="93518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38DD70-5DE2-3A48-A540-1D247F20EFBD}"/>
                  </a:ext>
                </a:extLst>
              </p:cNvPr>
              <p:cNvSpPr txBox="1"/>
              <p:nvPr/>
            </p:nvSpPr>
            <p:spPr>
              <a:xfrm>
                <a:off x="8632120" y="4204267"/>
                <a:ext cx="5064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538DD70-5DE2-3A48-A540-1D247F20E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2120" y="4204267"/>
                <a:ext cx="506421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E3E4B0-671B-0D47-AC90-6A603FB91F93}"/>
                  </a:ext>
                </a:extLst>
              </p:cNvPr>
              <p:cNvSpPr txBox="1"/>
              <p:nvPr/>
            </p:nvSpPr>
            <p:spPr>
              <a:xfrm>
                <a:off x="10385379" y="4667813"/>
                <a:ext cx="588494" cy="5382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2E3E4B0-671B-0D47-AC90-6A603FB91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5379" y="4667813"/>
                <a:ext cx="588494" cy="538224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058432-933C-B54D-8445-8686A2115549}"/>
                  </a:ext>
                </a:extLst>
              </p:cNvPr>
              <p:cNvSpPr txBox="1"/>
              <p:nvPr/>
            </p:nvSpPr>
            <p:spPr>
              <a:xfrm>
                <a:off x="10028483" y="3730213"/>
                <a:ext cx="3829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F058432-933C-B54D-8445-8686A2115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8483" y="3730213"/>
                <a:ext cx="38292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DA1289-A096-054E-9563-310F3F22BBBC}"/>
              </a:ext>
            </a:extLst>
          </p:cNvPr>
          <p:cNvCxnSpPr>
            <a:cxnSpLocks/>
          </p:cNvCxnSpPr>
          <p:nvPr/>
        </p:nvCxnSpPr>
        <p:spPr>
          <a:xfrm flipV="1">
            <a:off x="9785876" y="3580927"/>
            <a:ext cx="1330037" cy="110631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79C52ED-739C-7C44-8BBD-D4C2CBCB4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49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A042316-BCED-4A4E-9D83-302C05D69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Unification of the Gauge Couplings</a:t>
            </a:r>
          </a:p>
          <a:p>
            <a:pPr lvl="1"/>
            <a:r>
              <a:rPr lang="en-US" dirty="0"/>
              <a:t>SUSY allows for EM, Weak, and QCD to unify at large energy scales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081F96-A496-0E44-AF08-BC492DB904D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12/3/19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E48BCB-389B-F547-B92B-E20C5B4B28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E70FC6-A738-EC45-94F8-7D8E94148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1022A41-80BB-F042-B5BD-BAE584BD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Grand Unified Theory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967A37-46F7-AB48-BB51-E486937C3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646" y="2236375"/>
            <a:ext cx="5156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199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CA7629-76E2-C742-8EA7-E9F1A1EE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Standard Model</a:t>
            </a:r>
          </a:p>
          <a:p>
            <a:pPr lvl="1"/>
            <a:r>
              <a:rPr lang="en-US" dirty="0"/>
              <a:t>What is it?</a:t>
            </a:r>
          </a:p>
          <a:p>
            <a:pPr lvl="1"/>
            <a:r>
              <a:rPr lang="en-US" dirty="0"/>
              <a:t>Dark Matter</a:t>
            </a:r>
          </a:p>
          <a:p>
            <a:pPr lvl="1"/>
            <a:r>
              <a:rPr lang="en-US" dirty="0"/>
              <a:t>Why SUSY?</a:t>
            </a:r>
          </a:p>
          <a:p>
            <a:pPr lvl="1"/>
            <a:endParaRPr lang="en-US" b="1" dirty="0"/>
          </a:p>
          <a:p>
            <a:r>
              <a:rPr lang="en-US" b="1" dirty="0"/>
              <a:t>Compact Muon Solenoid</a:t>
            </a:r>
          </a:p>
          <a:p>
            <a:pPr lvl="1"/>
            <a:r>
              <a:rPr lang="en-US" b="1" dirty="0"/>
              <a:t>Different methods of detection</a:t>
            </a:r>
          </a:p>
          <a:p>
            <a:pPr lvl="1"/>
            <a:endParaRPr lang="en-US" dirty="0"/>
          </a:p>
          <a:p>
            <a:pPr marL="150872" lvl="1" indent="0">
              <a:buNone/>
            </a:pPr>
            <a:endParaRPr lang="en-US" dirty="0"/>
          </a:p>
          <a:p>
            <a:r>
              <a:rPr lang="en-US" dirty="0"/>
              <a:t>All-hadronic Top </a:t>
            </a:r>
            <a:r>
              <a:rPr lang="en-US" dirty="0" err="1"/>
              <a:t>Squark</a:t>
            </a:r>
            <a:r>
              <a:rPr lang="en-US" dirty="0"/>
              <a:t> Search</a:t>
            </a:r>
          </a:p>
          <a:p>
            <a:pPr lvl="1"/>
            <a:r>
              <a:rPr lang="en-US" dirty="0"/>
              <a:t>Kinematic Variables</a:t>
            </a:r>
          </a:p>
          <a:p>
            <a:pPr lvl="1"/>
            <a:r>
              <a:rPr lang="en-US" dirty="0"/>
              <a:t>Search region design</a:t>
            </a:r>
          </a:p>
          <a:p>
            <a:pPr lvl="1"/>
            <a:r>
              <a:rPr lang="en-US" dirty="0"/>
              <a:t>Background estimation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56DE5-2818-ED4C-ACE2-3FD36546AA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12/3/19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E159D-3A65-6C4A-8D61-E52401C93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02F7D-73CC-C447-A76E-3C3288A4D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328008-9004-1E4B-A9DB-73229769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35184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145" y="1071032"/>
            <a:ext cx="5491843" cy="3691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5880099" y="4809336"/>
                <a:ext cx="5979391" cy="165613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LHC</a:t>
                </a:r>
              </a:p>
              <a:p>
                <a:pPr lvl="1"/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</m:rad>
                    <m:r>
                      <a:rPr lang="en-US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dirty="0"/>
                  <a:t>13 </a:t>
                </a:r>
                <a:r>
                  <a:rPr lang="en-US" dirty="0" err="1"/>
                  <a:t>TeV</a:t>
                </a:r>
                <a:r>
                  <a:rPr lang="en-US" dirty="0"/>
                  <a:t> p-p collisions</a:t>
                </a:r>
              </a:p>
              <a:p>
                <a:pPr lvl="1"/>
                <a:r>
                  <a:rPr lang="en-US" dirty="0"/>
                  <a:t>Luminosity: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34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cm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80099" y="4809336"/>
                <a:ext cx="5979391" cy="1656139"/>
              </a:xfrm>
              <a:blipFill rotWithShape="0">
                <a:blip r:embed="rId3"/>
                <a:stretch>
                  <a:fillRect l="-2143" t="-66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4/29/19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Compact Muon Solenoid (CMS)</a:t>
            </a:r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1" y="2113756"/>
            <a:ext cx="5609790" cy="43322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20581" y="1071032"/>
            <a:ext cx="5515407" cy="36914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425700" y="1071032"/>
            <a:ext cx="3594881" cy="22690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25700" y="3340100"/>
            <a:ext cx="3594881" cy="14223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BA6D1635-2FFB-8B44-B41D-1C7700ECEA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992" y="783168"/>
            <a:ext cx="2786735" cy="13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86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C22B33-81D1-3346-BBC6-B864100483D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12/3/19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50D173-AAF5-AD43-891E-9B65679097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C65768-2DA7-C94F-805F-B51895B9E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0265FE0-7D27-FB44-9F97-DE63BB30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CMS Detector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C12A3B00-C2DD-4C48-8D62-FD867F7DC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</p:spPr>
      </p:pic>
    </p:spTree>
    <p:extLst>
      <p:ext uri="{BB962C8B-B14F-4D97-AF65-F5344CB8AC3E}">
        <p14:creationId xmlns:p14="http://schemas.microsoft.com/office/powerpoint/2010/main" val="866179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2">
            <a:extLst>
              <a:ext uri="{FF2B5EF4-FFF2-40B4-BE49-F238E27FC236}">
                <a16:creationId xmlns:a16="http://schemas.microsoft.com/office/drawing/2014/main" id="{906220B3-5EBB-EC40-BA6E-016DF009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A2CF91-B991-144F-86F7-7DFB914EA1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12/3/19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24CC3-7ABD-DA42-86D5-52F1700AA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8B7125-6D32-2046-8ED7-BBDA03252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5786F6-BEA2-1042-AFD8-99E3ACDC7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Muon Interaction</a:t>
            </a:r>
          </a:p>
        </p:txBody>
      </p:sp>
      <p:pic>
        <p:nvPicPr>
          <p:cNvPr id="10" name="Picture 9" descr="MuonTrack.gif">
            <a:extLst>
              <a:ext uri="{FF2B5EF4-FFF2-40B4-BE49-F238E27FC236}">
                <a16:creationId xmlns:a16="http://schemas.microsoft.com/office/drawing/2014/main" id="{32770F5F-D866-EF41-B92C-25EF0AE7A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731" y="3061855"/>
            <a:ext cx="9130964" cy="94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2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14F87E36-94F5-CC4A-8DC0-553045F3C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2B8AFF-7AE5-AA40-8713-BBD502B827F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12/3/19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CE5EF4-EA0A-D745-85B3-316319F91B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E50E0B-07F1-3E4C-9775-6FBA88E08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CEA05D9-50E6-D141-B8FD-68A26A091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Interaction</a:t>
            </a:r>
          </a:p>
        </p:txBody>
      </p:sp>
      <p:pic>
        <p:nvPicPr>
          <p:cNvPr id="8" name="Picture 7" descr="ElectronHits.gif">
            <a:extLst>
              <a:ext uri="{FF2B5EF4-FFF2-40B4-BE49-F238E27FC236}">
                <a16:creationId xmlns:a16="http://schemas.microsoft.com/office/drawing/2014/main" id="{3B3886E0-4069-6747-A1C9-51C8829AA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55" y="3429000"/>
            <a:ext cx="1645272" cy="68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AA36ABA0-B0D2-1C4E-A58F-825AEB390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ABABD4-AEE8-FE4A-941E-BC830A5CC01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12/3/19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011B5-3528-A64C-A1FB-E43CDF6C0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18099D-01F6-DB4E-A8C0-16B9B9D20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7D3397-389C-3444-B610-B60BB1992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Interaction</a:t>
            </a:r>
          </a:p>
        </p:txBody>
      </p:sp>
      <p:pic>
        <p:nvPicPr>
          <p:cNvPr id="8" name="Picture 7" descr="PhotonTrack.gif">
            <a:extLst>
              <a:ext uri="{FF2B5EF4-FFF2-40B4-BE49-F238E27FC236}">
                <a16:creationId xmlns:a16="http://schemas.microsoft.com/office/drawing/2014/main" id="{4FBBDCA0-D15B-114E-8867-0F21845B9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21" y="2752200"/>
            <a:ext cx="1316668" cy="818903"/>
          </a:xfrm>
          <a:prstGeom prst="rect">
            <a:avLst/>
          </a:prstGeom>
        </p:spPr>
      </p:pic>
      <p:pic>
        <p:nvPicPr>
          <p:cNvPr id="9" name="Picture 8" descr="PhotonHits.gif">
            <a:extLst>
              <a:ext uri="{FF2B5EF4-FFF2-40B4-BE49-F238E27FC236}">
                <a16:creationId xmlns:a16="http://schemas.microsoft.com/office/drawing/2014/main" id="{0708F9EE-865F-3645-9169-D294648372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329" y="2554550"/>
            <a:ext cx="349429" cy="3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0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12">
            <a:extLst>
              <a:ext uri="{FF2B5EF4-FFF2-40B4-BE49-F238E27FC236}">
                <a16:creationId xmlns:a16="http://schemas.microsoft.com/office/drawing/2014/main" id="{96A0E587-97AD-D442-A9C8-3E486505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3B61E7-3A0F-1048-926A-329E17A494D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12/3/19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D1158-D90F-8E40-B53B-A22874CDD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0CCB1-3D04-FC48-A2E3-D841FBB52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8C97600-111C-724A-B528-B94E23B2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Charged Hadron Interaction</a:t>
            </a:r>
          </a:p>
        </p:txBody>
      </p:sp>
      <p:pic>
        <p:nvPicPr>
          <p:cNvPr id="8" name="Picture 7" descr="ChargedHadronHits.gif">
            <a:extLst>
              <a:ext uri="{FF2B5EF4-FFF2-40B4-BE49-F238E27FC236}">
                <a16:creationId xmlns:a16="http://schemas.microsoft.com/office/drawing/2014/main" id="{DE5A5B62-3472-F14F-9ECE-EBA3AA9F5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074" y="3428999"/>
            <a:ext cx="2991799" cy="168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5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2">
            <a:extLst>
              <a:ext uri="{FF2B5EF4-FFF2-40B4-BE49-F238E27FC236}">
                <a16:creationId xmlns:a16="http://schemas.microsoft.com/office/drawing/2014/main" id="{AC2F9373-E935-8D4C-826A-1FF1B927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24195"/>
            <a:ext cx="10732973" cy="554217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240BCB-E041-C841-BD5A-6C21F7BF8D0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12/3/19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12F573-A9DC-2047-8592-252B66329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DA116-4DDF-7C4F-84FD-C9D110A8E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142CF9A-1718-6244-95BD-008C94970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Neutral Hadron Interaction</a:t>
            </a:r>
          </a:p>
        </p:txBody>
      </p:sp>
      <p:pic>
        <p:nvPicPr>
          <p:cNvPr id="8" name="Picture 7" descr="NeutralHadronTrack.gif">
            <a:extLst>
              <a:ext uri="{FF2B5EF4-FFF2-40B4-BE49-F238E27FC236}">
                <a16:creationId xmlns:a16="http://schemas.microsoft.com/office/drawing/2014/main" id="{3400B2AA-F4F8-BA44-BF87-02B1B7A49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228" y="2788343"/>
            <a:ext cx="2482987" cy="744060"/>
          </a:xfrm>
          <a:prstGeom prst="rect">
            <a:avLst/>
          </a:prstGeom>
        </p:spPr>
      </p:pic>
      <p:pic>
        <p:nvPicPr>
          <p:cNvPr id="9" name="Picture 8" descr="NeutralHadronHits.gif">
            <a:extLst>
              <a:ext uri="{FF2B5EF4-FFF2-40B4-BE49-F238E27FC236}">
                <a16:creationId xmlns:a16="http://schemas.microsoft.com/office/drawing/2014/main" id="{FAE173F4-3635-824B-9210-7235E8B19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84" y="2344575"/>
            <a:ext cx="1211828" cy="8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7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10FD924-0F35-9A4C-BF65-9D7065417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3938" y="1313656"/>
            <a:ext cx="7620000" cy="50673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8569D6-A7D3-7444-9C25-F05361AEC81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12/5/19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BB72FC-780F-5647-BF9F-82BABCA9CD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94CDC-D4F7-754E-A14D-C9554C604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F1132FF-09A9-9141-8A7A-5710F8ACA3B2}"/>
              </a:ext>
            </a:extLst>
          </p:cNvPr>
          <p:cNvSpPr/>
          <p:nvPr/>
        </p:nvSpPr>
        <p:spPr>
          <a:xfrm>
            <a:off x="4100945" y="2923309"/>
            <a:ext cx="3657600" cy="7758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/>
              <a:t>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C7B834-3B91-1C48-86EE-44EC7BC86283}"/>
              </a:ext>
            </a:extLst>
          </p:cNvPr>
          <p:cNvSpPr/>
          <p:nvPr/>
        </p:nvSpPr>
        <p:spPr>
          <a:xfrm>
            <a:off x="3782291" y="4532962"/>
            <a:ext cx="3657600" cy="77585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5400" dirty="0"/>
              <a:t>MY</a:t>
            </a:r>
          </a:p>
        </p:txBody>
      </p:sp>
    </p:spTree>
    <p:extLst>
      <p:ext uri="{BB962C8B-B14F-4D97-AF65-F5344CB8AC3E}">
        <p14:creationId xmlns:p14="http://schemas.microsoft.com/office/powerpoint/2010/main" val="4180701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CA7629-76E2-C742-8EA7-E9F1A1EE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Standard Model</a:t>
            </a:r>
          </a:p>
          <a:p>
            <a:pPr lvl="1"/>
            <a:r>
              <a:rPr lang="en-US" dirty="0"/>
              <a:t>What is it?</a:t>
            </a:r>
          </a:p>
          <a:p>
            <a:pPr lvl="1"/>
            <a:r>
              <a:rPr lang="en-US" dirty="0"/>
              <a:t>Dark Matter</a:t>
            </a:r>
          </a:p>
          <a:p>
            <a:pPr lvl="1"/>
            <a:r>
              <a:rPr lang="en-US" dirty="0"/>
              <a:t>Why SUSY?</a:t>
            </a:r>
          </a:p>
          <a:p>
            <a:pPr lvl="1"/>
            <a:endParaRPr lang="en-US" b="1" dirty="0"/>
          </a:p>
          <a:p>
            <a:r>
              <a:rPr lang="en-US" dirty="0"/>
              <a:t>Compact Muon Solenoid</a:t>
            </a:r>
          </a:p>
          <a:p>
            <a:pPr lvl="1"/>
            <a:r>
              <a:rPr lang="en-US" dirty="0"/>
              <a:t>Different methods of detection</a:t>
            </a:r>
          </a:p>
          <a:p>
            <a:pPr lvl="1"/>
            <a:endParaRPr lang="en-US" dirty="0"/>
          </a:p>
          <a:p>
            <a:pPr marL="150872" lvl="1" indent="0">
              <a:buNone/>
            </a:pPr>
            <a:endParaRPr lang="en-US" dirty="0"/>
          </a:p>
          <a:p>
            <a:r>
              <a:rPr lang="en-US" b="1" dirty="0"/>
              <a:t>All-hadronic Top </a:t>
            </a:r>
            <a:r>
              <a:rPr lang="en-US" b="1" dirty="0" err="1"/>
              <a:t>Squark</a:t>
            </a:r>
            <a:r>
              <a:rPr lang="en-US" b="1" dirty="0"/>
              <a:t> Search</a:t>
            </a:r>
          </a:p>
          <a:p>
            <a:pPr lvl="1"/>
            <a:r>
              <a:rPr lang="en-US" b="1" dirty="0"/>
              <a:t>Kinematic Variables</a:t>
            </a:r>
          </a:p>
          <a:p>
            <a:pPr lvl="1"/>
            <a:r>
              <a:rPr lang="en-US" b="1" dirty="0"/>
              <a:t>Search region design</a:t>
            </a:r>
          </a:p>
          <a:p>
            <a:pPr lvl="1"/>
            <a:r>
              <a:rPr lang="en-US" b="1" dirty="0"/>
              <a:t>Background estimation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56DE5-2818-ED4C-ACE2-3FD36546AA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12/3/19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E159D-3A65-6C4A-8D61-E52401C93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02F7D-73CC-C447-A76E-3C3288A4D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328008-9004-1E4B-A9DB-73229769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780580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CA83F9-9711-3043-B103-8740DF971A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Hadronization</a:t>
                </a:r>
              </a:p>
              <a:p>
                <a:pPr lvl="1"/>
                <a:r>
                  <a:rPr lang="en-US" dirty="0"/>
                  <a:t>Radiation of gluons and pair production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Many algorithms for attributing particles for a particular jet</a:t>
                </a:r>
              </a:p>
              <a:p>
                <a:pPr lvl="1"/>
                <a:r>
                  <a:rPr lang="en-US" dirty="0"/>
                  <a:t>Reconstruct jets with radius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CA83F9-9711-3043-B103-8740DF971A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F962C0-6ECF-6641-B753-3C4BBF9DBC3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12/5/19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BA8838-F0BE-8740-89E9-62E84355C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EB23C9-AE8B-7D4A-984F-4EB066C32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92DE85-F147-EA4D-A855-3B6AFA482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Jet Reconstruction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D55F21-B168-B64B-9493-F9CD5B9511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399" y="3134022"/>
            <a:ext cx="6894715" cy="3035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EF34D6-9757-C847-8BB3-28A682520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99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487738-D1F5-C64C-A86E-9A16C1377B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6492434" cy="5235995"/>
              </a:xfrm>
            </p:spPr>
            <p:txBody>
              <a:bodyPr/>
              <a:lstStyle/>
              <a:p>
                <a:r>
                  <a:rPr lang="en-US" dirty="0"/>
                  <a:t>How to Identify b quarks?</a:t>
                </a:r>
              </a:p>
              <a:p>
                <a:pPr lvl="1"/>
                <a:r>
                  <a:rPr lang="en-US" dirty="0"/>
                  <a:t>Lifetime: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−12</m:t>
                        </m:r>
                      </m:sup>
                    </m:sSup>
                  </m:oMath>
                </a14:m>
                <a:r>
                  <a:rPr lang="en-US" dirty="0"/>
                  <a:t> sec</a:t>
                </a:r>
              </a:p>
              <a:p>
                <a:pPr lvl="1"/>
                <a:r>
                  <a:rPr lang="en-US" dirty="0"/>
                  <a:t>Moves significant distance away from PV</a:t>
                </a:r>
              </a:p>
              <a:p>
                <a:pPr lvl="1"/>
                <a:r>
                  <a:rPr lang="en-US" dirty="0"/>
                  <a:t>Momentum dependent methods</a:t>
                </a:r>
              </a:p>
              <a:p>
                <a:pPr lvl="2"/>
                <a:r>
                  <a:rPr lang="en-US" dirty="0"/>
                  <a:t>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≥20</m:t>
                    </m:r>
                  </m:oMath>
                </a14:m>
                <a:r>
                  <a:rPr lang="en-US" b="0" dirty="0"/>
                  <a:t> GeV</a:t>
                </a:r>
              </a:p>
              <a:p>
                <a:pPr lvl="3"/>
                <a:r>
                  <a:rPr lang="en-US" dirty="0"/>
                  <a:t>Deep Neural network inputs: tracks, SV, masses of vertices, IP significance</a:t>
                </a:r>
              </a:p>
              <a:p>
                <a:pPr lvl="2"/>
                <a:r>
                  <a:rPr lang="en-US" dirty="0"/>
                  <a:t>Low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3"/>
                <a:r>
                  <a:rPr lang="en-US" dirty="0"/>
                  <a:t>IP and significance, Pointing angle, and tracks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8487738-D1F5-C64C-A86E-9A16C1377B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6492434" cy="5235995"/>
              </a:xfrm>
              <a:blipFill>
                <a:blip r:embed="rId2"/>
                <a:stretch>
                  <a:fillRect l="-1949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DB50E0-3A8F-E048-973C-1A570B589CB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12/5/19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35A4D2-3F7D-DF42-B779-7BEB4A24F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78A00-AFBC-2246-8EA6-8476C548C2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A37035-BF22-7C4F-918B-3E3E253EF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 Tagging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713A5D-BD4F-8648-9AF6-7A4C1050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0777" y="1946852"/>
            <a:ext cx="5347855" cy="334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88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95D344D-93EA-3D49-A030-AD989C4F0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Types of Top Reconstruction</a:t>
            </a:r>
          </a:p>
          <a:p>
            <a:pPr lvl="1"/>
            <a:r>
              <a:rPr lang="en-US" dirty="0"/>
              <a:t>Resolved tops</a:t>
            </a:r>
          </a:p>
          <a:p>
            <a:pPr lvl="2"/>
            <a:r>
              <a:rPr lang="en-US" dirty="0"/>
              <a:t>Can distinguish each individual jet of the top decay</a:t>
            </a:r>
          </a:p>
          <a:p>
            <a:pPr lvl="3"/>
            <a:r>
              <a:rPr lang="en-US" dirty="0"/>
              <a:t>Three jets with invariant mass of 100-250 GeV</a:t>
            </a:r>
          </a:p>
          <a:p>
            <a:pPr lvl="3"/>
            <a:endParaRPr lang="en-US" dirty="0"/>
          </a:p>
          <a:p>
            <a:pPr lvl="1"/>
            <a:r>
              <a:rPr lang="en-US" dirty="0"/>
              <a:t>Merged top/W</a:t>
            </a:r>
          </a:p>
          <a:p>
            <a:pPr lvl="2"/>
            <a:r>
              <a:rPr lang="en-US" dirty="0"/>
              <a:t>Boosted jets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EE7EF7-C647-A547-B291-DB14F2E49C3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CECFE5-F73A-A940-992D-BD223101D8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600FF6-C6A2-B840-8DFE-890F733BE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A60F563-BC90-714D-AA92-5724CF11C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Heavy Object Tagging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F08ACD-773F-FC41-8F8E-171364982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536" y="2816041"/>
            <a:ext cx="6480464" cy="281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2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8B8C8-1812-9E47-8491-9E5B884F8AF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5730367" cy="5235995"/>
              </a:xfrm>
            </p:spPr>
            <p:txBody>
              <a:bodyPr/>
              <a:lstStyle/>
              <a:p>
                <a:r>
                  <a:rPr lang="en-US" dirty="0"/>
                  <a:t>Vector sum of total momentum measured in the detector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𝑣𝑖𝑠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⃗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SUSY expects to miss the measurement of neutralino</a:t>
                </a:r>
              </a:p>
              <a:p>
                <a:pPr lvl="1"/>
                <a:r>
                  <a:rPr lang="en-US" dirty="0"/>
                  <a:t>SM has neutrinos which also escape detection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208B8C8-1812-9E47-8491-9E5B884F8A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5730367" cy="5235995"/>
              </a:xfrm>
              <a:blipFill>
                <a:blip r:embed="rId2"/>
                <a:stretch>
                  <a:fillRect l="-2428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5BD179-7644-F746-A359-56947C9A46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12/3/19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49284-E12D-9B49-9794-A4EC79A4D2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529FEE-6AA7-EC40-8B67-E8E5122FE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9903A0B-50B1-234B-BFE6-A74D19526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Transverse Momentum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AAE6E-27FF-FE4D-9BD1-3379DF642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710" y="1828800"/>
            <a:ext cx="5780781" cy="35421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7C754-6A12-B742-9FB3-41D07483703A}"/>
              </a:ext>
            </a:extLst>
          </p:cNvPr>
          <p:cNvSpPr txBox="1"/>
          <p:nvPr/>
        </p:nvSpPr>
        <p:spPr>
          <a:xfrm>
            <a:off x="9975965" y="650472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[1]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319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F4BA843-E829-A640-A81E-9BA3A7584E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Scalar sum of total jet momentum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𝑗𝑒𝑡𝑠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F4BA843-E829-A640-A81E-9BA3A7584E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81898B-21E0-984A-B008-3F5B0714BB0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12/6/19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0E012-E27C-7E4D-ACB2-0AA5C59D3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40536-30CB-B148-830E-7C0817A0F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AC567B6F-F895-C843-8851-57493CD4B19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AC567B6F-F895-C843-8851-57493CD4B1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9609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279C7A-08B3-2E4F-A647-DE6ABE180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21B694-B698-8E47-B6ED-E0B908DA47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12/6/19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AB2DEE-843E-8243-87EA-74A854876E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528C7-34F8-A745-A680-ACE86270E6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D7A4C3C-1500-7E48-9A64-82FF6BF8A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 and Muon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52440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E33350-3BD0-6344-AB9E-CC5B1DD0A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9DA8EC-050E-124B-81BC-D5245B48CC8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12/6/19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6EDDF3-3D5E-F74D-BE5F-E2E845E96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94D9E-1821-1F4F-9F9F-9F72AD112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4CEBDB-0EAC-5547-88F9-3C79FFCF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Tau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524650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F7D1CA-6DA5-1C41-88E3-F43B20673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2094"/>
            <a:ext cx="4197926" cy="31484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B19FD7-6BF8-B047-9A03-6D261A7623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Using data from all of Run 2 (2016/2017/2018) at CMS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136.7 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fb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≈136.7×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</m:t>
                        </m:r>
                      </m:sup>
                    </m:sSup>
                  </m:oMath>
                </a14:m>
                <a:r>
                  <a:rPr lang="en-US" dirty="0"/>
                  <a:t> proton-proton collisions</a:t>
                </a:r>
              </a:p>
              <a:p>
                <a:pPr lvl="1"/>
                <a:r>
                  <a:rPr lang="en-US" dirty="0"/>
                  <a:t>Many changes between each year</a:t>
                </a:r>
              </a:p>
              <a:p>
                <a:pPr lvl="1"/>
                <a:r>
                  <a:rPr lang="en-US" dirty="0"/>
                  <a:t>Dedicated simulation for each year</a:t>
                </a:r>
              </a:p>
              <a:p>
                <a:pPr lvl="1"/>
                <a:r>
                  <a:rPr lang="en-US" dirty="0"/>
                  <a:t>Need to combine!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A5B19FD7-6BF8-B047-9A03-6D261A762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873287-5E94-2040-84F4-461ACAB7F44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5C9C9-F454-6C41-8D5C-7630E3B84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2FA3BA-7FD4-604F-8AE1-F57504A1F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E53BDF-9582-E143-9512-16D68BA27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Methods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5AF364-FB96-5A40-B681-403A348BA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345" y="3342410"/>
            <a:ext cx="4031672" cy="30237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B5E123-50D6-EC47-B029-1041698F0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9924" y="3339752"/>
            <a:ext cx="4197927" cy="314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204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23329E1-24F2-E54F-AF61-9FE6446AB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988" y="2460614"/>
            <a:ext cx="6260191" cy="32369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267B33-5703-2241-AF01-CCC961D9B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19" y="2552728"/>
            <a:ext cx="1950332" cy="11796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DD7F9C-2202-D549-9079-572997378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18" y="3768825"/>
            <a:ext cx="1954881" cy="103759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0D9A44-2301-9B41-AA07-D427FA294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7E8666-EF15-0B49-80D0-9199E6C8E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8F65C6-2CFE-7C44-AE91-CC68DB27A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Simplified SUSY Models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4511C2-ECCA-D542-A2D4-868EA467BD89}"/>
              </a:ext>
            </a:extLst>
          </p:cNvPr>
          <p:cNvSpPr txBox="1"/>
          <p:nvPr/>
        </p:nvSpPr>
        <p:spPr>
          <a:xfrm>
            <a:off x="619900" y="2018360"/>
            <a:ext cx="331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70C0"/>
                </a:solidFill>
                <a:cs typeface="Times New Roman" panose="02020603050405020304" pitchFamily="18" charset="0"/>
              </a:rPr>
              <a:t>Gluino</a:t>
            </a:r>
            <a:r>
              <a:rPr lang="en-US" dirty="0">
                <a:solidFill>
                  <a:srgbClr val="0070C0"/>
                </a:solidFill>
                <a:cs typeface="Times New Roman" panose="02020603050405020304" pitchFamily="18" charset="0"/>
              </a:rPr>
              <a:t> Mediated Stop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BD86D-C3E7-7C4F-AA59-6A92FF5EA980}"/>
              </a:ext>
            </a:extLst>
          </p:cNvPr>
          <p:cNvSpPr txBox="1"/>
          <p:nvPr/>
        </p:nvSpPr>
        <p:spPr>
          <a:xfrm>
            <a:off x="5651500" y="2018360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Direct Stop Production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77E7D4E-EA98-EB47-B0B0-7B22DFB85AC3}"/>
              </a:ext>
            </a:extLst>
          </p:cNvPr>
          <p:cNvSpPr/>
          <p:nvPr/>
        </p:nvSpPr>
        <p:spPr>
          <a:xfrm>
            <a:off x="619900" y="2460616"/>
            <a:ext cx="4333100" cy="259584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7A5CC68-8727-6C47-BD0D-FE927734E6AA}"/>
              </a:ext>
            </a:extLst>
          </p:cNvPr>
          <p:cNvSpPr/>
          <p:nvPr/>
        </p:nvSpPr>
        <p:spPr>
          <a:xfrm>
            <a:off x="4952998" y="2386163"/>
            <a:ext cx="6619102" cy="308735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52909023-F3D3-0B43-90E2-00B5779D4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1"/>
            <a:ext cx="11511148" cy="640696"/>
          </a:xfrm>
        </p:spPr>
        <p:txBody>
          <a:bodyPr/>
          <a:lstStyle/>
          <a:p>
            <a:pPr lvl="1"/>
            <a:r>
              <a:rPr lang="en-US" dirty="0"/>
              <a:t>Looking at inclusive models for a most general stop search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A3BC5C-E382-9541-AD04-9468AB8020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300" y="2552727"/>
            <a:ext cx="2034400" cy="11812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E1962A5-90C9-2644-BB47-B9C275643C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0350" y="3732363"/>
            <a:ext cx="2041349" cy="11268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192C5A5-7604-C74B-BB3E-CC2329080234}"/>
              </a:ext>
            </a:extLst>
          </p:cNvPr>
          <p:cNvSpPr/>
          <p:nvPr/>
        </p:nvSpPr>
        <p:spPr>
          <a:xfrm>
            <a:off x="5754195" y="3609143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2442D5-AE8C-554E-BA4A-61DAB54CB465}"/>
              </a:ext>
            </a:extLst>
          </p:cNvPr>
          <p:cNvSpPr/>
          <p:nvPr/>
        </p:nvSpPr>
        <p:spPr>
          <a:xfrm>
            <a:off x="7941500" y="3596130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339000-EFA1-1343-86C6-ED28D933B47F}"/>
              </a:ext>
            </a:extLst>
          </p:cNvPr>
          <p:cNvSpPr/>
          <p:nvPr/>
        </p:nvSpPr>
        <p:spPr>
          <a:xfrm>
            <a:off x="10128805" y="3648290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31EC71D-6131-594A-85F1-0F8487A6571B}"/>
              </a:ext>
            </a:extLst>
          </p:cNvPr>
          <p:cNvSpPr/>
          <p:nvPr/>
        </p:nvSpPr>
        <p:spPr>
          <a:xfrm>
            <a:off x="5654549" y="5525053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8C4020E-7841-764B-9A45-ADB49ADEE0D4}"/>
              </a:ext>
            </a:extLst>
          </p:cNvPr>
          <p:cNvSpPr/>
          <p:nvPr/>
        </p:nvSpPr>
        <p:spPr>
          <a:xfrm>
            <a:off x="7964211" y="5546444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B9ABE37-E667-5345-8463-BFAE35AF8EB5}"/>
              </a:ext>
            </a:extLst>
          </p:cNvPr>
          <p:cNvSpPr/>
          <p:nvPr/>
        </p:nvSpPr>
        <p:spPr>
          <a:xfrm>
            <a:off x="10128805" y="5526258"/>
            <a:ext cx="567788" cy="429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ate Placeholder 2">
            <a:extLst>
              <a:ext uri="{FF2B5EF4-FFF2-40B4-BE49-F238E27FC236}">
                <a16:creationId xmlns:a16="http://schemas.microsoft.com/office/drawing/2014/main" id="{E61983CF-B6D8-B14D-A2AC-54912E014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12/5/19</a:t>
            </a:fld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8F79753-068F-B348-BFF8-0EFDC69415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651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CA7629-76E2-C742-8EA7-E9F1A1EE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Standard Model</a:t>
            </a:r>
          </a:p>
          <a:p>
            <a:pPr lvl="1"/>
            <a:r>
              <a:rPr lang="en-US" b="1" dirty="0"/>
              <a:t>What is it?</a:t>
            </a:r>
          </a:p>
          <a:p>
            <a:pPr lvl="1"/>
            <a:r>
              <a:rPr lang="en-US" b="1" dirty="0"/>
              <a:t>Dark Matter</a:t>
            </a:r>
          </a:p>
          <a:p>
            <a:pPr lvl="1"/>
            <a:r>
              <a:rPr lang="en-US" b="1" dirty="0"/>
              <a:t>Why SUSY?</a:t>
            </a:r>
          </a:p>
          <a:p>
            <a:pPr lvl="1"/>
            <a:endParaRPr lang="en-US" b="1" dirty="0"/>
          </a:p>
          <a:p>
            <a:r>
              <a:rPr lang="en-US" dirty="0"/>
              <a:t>Compact Muon Solenoid</a:t>
            </a:r>
          </a:p>
          <a:p>
            <a:pPr lvl="1"/>
            <a:r>
              <a:rPr lang="en-US" dirty="0"/>
              <a:t>Different methods of detection</a:t>
            </a:r>
          </a:p>
          <a:p>
            <a:pPr lvl="1"/>
            <a:endParaRPr lang="en-US" dirty="0"/>
          </a:p>
          <a:p>
            <a:pPr marL="150872" lvl="1" indent="0">
              <a:buNone/>
            </a:pPr>
            <a:endParaRPr lang="en-US" dirty="0"/>
          </a:p>
          <a:p>
            <a:r>
              <a:rPr lang="en-US" dirty="0"/>
              <a:t>All-hadronic Top </a:t>
            </a:r>
            <a:r>
              <a:rPr lang="en-US" dirty="0" err="1"/>
              <a:t>Squark</a:t>
            </a:r>
            <a:r>
              <a:rPr lang="en-US" dirty="0"/>
              <a:t> Search</a:t>
            </a:r>
          </a:p>
          <a:p>
            <a:pPr lvl="1"/>
            <a:r>
              <a:rPr lang="en-US" dirty="0"/>
              <a:t>Kinematic Variables</a:t>
            </a:r>
          </a:p>
          <a:p>
            <a:pPr lvl="1"/>
            <a:r>
              <a:rPr lang="en-US" dirty="0"/>
              <a:t>Search region design</a:t>
            </a:r>
          </a:p>
          <a:p>
            <a:pPr lvl="1"/>
            <a:r>
              <a:rPr lang="en-US" dirty="0"/>
              <a:t>Background estimation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956DE5-2818-ED4C-ACE2-3FD36546AAA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12/3/19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E159D-3A65-6C4A-8D61-E52401C93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A02F7D-73CC-C447-A76E-3C3288A4D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328008-9004-1E4B-A9DB-73229769A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751364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2F2DBC-165F-DF47-B03C-C8C298DD7A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96935" y="1395736"/>
                <a:ext cx="7798130" cy="818903"/>
              </a:xfrm>
            </p:spPr>
            <p:txBody>
              <a:bodyPr/>
              <a:lstStyle/>
              <a:p>
                <a:r>
                  <a:rPr lang="en-US" dirty="0"/>
                  <a:t>Categorize 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and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C2F2DBC-165F-DF47-B03C-C8C298DD7A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96935" y="1395736"/>
                <a:ext cx="7798130" cy="818903"/>
              </a:xfrm>
              <a:blipFill>
                <a:blip r:embed="rId3"/>
                <a:stretch>
                  <a:fillRect l="-1626" t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271D7-61F8-C54A-A0D1-CA400AC91E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AE498D-A019-1A45-81BE-73853B269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8FCAA-6F53-AD49-8224-3BF08697A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694AC-FBD3-F044-BB7E-631397633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Strategy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C7913A-BAD3-EF47-97F7-DCE6E028C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476" y="2273443"/>
            <a:ext cx="4296039" cy="416063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35A0A8-82C7-B749-9E64-D13D7E48A5B6}"/>
              </a:ext>
            </a:extLst>
          </p:cNvPr>
          <p:cNvCxnSpPr/>
          <p:nvPr/>
        </p:nvCxnSpPr>
        <p:spPr>
          <a:xfrm flipV="1">
            <a:off x="6217608" y="3631188"/>
            <a:ext cx="0" cy="2415041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4B814EC1-AC2C-0345-A316-8A8BB52FDB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2610097"/>
                <a:ext cx="4133476" cy="338892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 fontScale="92500" lnSpcReduction="20000"/>
              </a:bodyPr>
              <a:lstStyle>
                <a:lvl1pPr marL="68578" indent="-68578" algn="l" defTabSz="685783" rtl="0" eaLnBrk="1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151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1pPr>
                <a:lvl2pPr marL="288029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2pPr>
                <a:lvl3pPr marL="425185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3pPr>
                <a:lvl4pPr marL="562342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4pPr>
                <a:lvl5pPr marL="699499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5pPr>
                <a:lvl6pPr marL="824979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8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&lt;175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Veto Tops and W</a:t>
                </a:r>
              </a:p>
              <a:p>
                <a:pPr lvl="1"/>
                <a:r>
                  <a:rPr lang="en-US" dirty="0"/>
                  <a:t>ISR Tagging</a:t>
                </a:r>
              </a:p>
              <a:p>
                <a:pPr lvl="1"/>
                <a:r>
                  <a:rPr lang="en-US" dirty="0"/>
                  <a:t>Soft-b tagging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≥2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&gt;0.5,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&gt;0.15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&gt;10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11" name="Content Placeholder 1">
                <a:extLst>
                  <a:ext uri="{FF2B5EF4-FFF2-40B4-BE49-F238E27FC236}">
                    <a16:creationId xmlns:a16="http://schemas.microsoft.com/office/drawing/2014/main" id="{4B814EC1-AC2C-0345-A316-8A8BB52FD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10097"/>
                <a:ext cx="4133476" cy="3388921"/>
              </a:xfrm>
              <a:prstGeom prst="rect">
                <a:avLst/>
              </a:prstGeom>
              <a:blipFill>
                <a:blip r:embed="rId5"/>
                <a:stretch>
                  <a:fillRect l="-3077" t="-4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083B76B0-6DB7-7642-A221-25DDECB5E9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68465" y="3042813"/>
                <a:ext cx="4133476" cy="3388921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68578" indent="-68578" algn="l" defTabSz="685783" rtl="0" eaLnBrk="1" latinLnBrk="0" hangingPunct="1">
                  <a:lnSpc>
                    <a:spcPct val="90000"/>
                  </a:lnSpc>
                  <a:spcBef>
                    <a:spcPts val="900"/>
                  </a:spcBef>
                  <a:spcAft>
                    <a:spcPts val="151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1pPr>
                <a:lvl2pPr marL="288029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2pPr>
                <a:lvl3pPr marL="425185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3pPr>
                <a:lvl4pPr marL="562342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4pPr>
                <a:lvl5pPr marL="699499" indent="-137157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Times New Roman" charset="0"/>
                    <a:cs typeface="Times New Roman" charset="0"/>
                  </a:defRPr>
                </a:lvl5pPr>
                <a:lvl6pPr marL="824979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974976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124972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274968" indent="-171446" algn="l" defTabSz="685783" rtl="0" eaLnBrk="1" latinLnBrk="0" hangingPunct="1">
                  <a:lnSpc>
                    <a:spcPct val="90000"/>
                  </a:lnSpc>
                  <a:spcBef>
                    <a:spcPts val="151"/>
                  </a:spcBef>
                  <a:spcAft>
                    <a:spcPts val="3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051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&gt;175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Top and W tagging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≥5,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234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083B76B0-6DB7-7642-A221-25DDECB5E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465" y="3042813"/>
                <a:ext cx="4133476" cy="3388921"/>
              </a:xfrm>
              <a:prstGeom prst="rect">
                <a:avLst/>
              </a:prstGeom>
              <a:blipFill>
                <a:blip r:embed="rId6"/>
                <a:stretch>
                  <a:fillRect l="-3058" t="-3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9672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1A0A4F-9C85-F242-8892-548EEF1A3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1599348"/>
            <a:ext cx="6195291" cy="30976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EF4149-2AE6-EB46-BD94-380F8CBD4B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Looking in low and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regions</a:t>
                </a:r>
              </a:p>
              <a:p>
                <a:pPr lvl="1"/>
                <a:r>
                  <a:rPr lang="en-US" dirty="0"/>
                  <a:t>Top Squark: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acc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 err="1"/>
                  <a:t>Gluino</a:t>
                </a:r>
                <a:r>
                  <a:rPr lang="en-US" dirty="0"/>
                  <a:t>: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</m:acc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bSup>
                          </m:e>
                        </m:acc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Search Regions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Compressed (low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)</a:t>
                </a:r>
              </a:p>
              <a:p>
                <a:pPr lvl="1"/>
                <a:r>
                  <a:rPr lang="en-US" dirty="0">
                    <a:solidFill>
                      <a:srgbClr val="0070C0"/>
                    </a:solidFill>
                  </a:rPr>
                  <a:t>Uncompressed (high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)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183 Search regions → 53 low + 130 high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1EEF4149-2AE6-EB46-BD94-380F8CBD4B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9FD1CF-52B0-FD40-9DDE-5D3929DEE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830A2-F32C-9542-9E2D-AA675E52A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AFC15A-AC44-9747-90D6-45AE684A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Search Regions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606F6283-9532-1043-B1E5-30D902C7E16F}"/>
              </a:ext>
            </a:extLst>
          </p:cNvPr>
          <p:cNvSpPr/>
          <p:nvPr/>
        </p:nvSpPr>
        <p:spPr>
          <a:xfrm>
            <a:off x="6261099" y="1978088"/>
            <a:ext cx="3386753" cy="2390712"/>
          </a:xfrm>
          <a:prstGeom prst="parallelogram">
            <a:avLst>
              <a:gd name="adj" fmla="val 99329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148C5F-6EB6-6A48-9C2A-1D73C9CE584A}"/>
              </a:ext>
            </a:extLst>
          </p:cNvPr>
          <p:cNvCxnSpPr/>
          <p:nvPr/>
        </p:nvCxnSpPr>
        <p:spPr>
          <a:xfrm flipV="1">
            <a:off x="3517900" y="4521200"/>
            <a:ext cx="3048000" cy="571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ED6C1CFA-9463-7844-8EB7-19C910DF924E}"/>
              </a:ext>
            </a:extLst>
          </p:cNvPr>
          <p:cNvSpPr/>
          <p:nvPr/>
        </p:nvSpPr>
        <p:spPr>
          <a:xfrm rot="16200000">
            <a:off x="7271837" y="1992783"/>
            <a:ext cx="2390711" cy="2361322"/>
          </a:xfrm>
          <a:prstGeom prst="rtTriangle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C0EA28-E9F6-C241-B33B-3042803592BB}"/>
              </a:ext>
            </a:extLst>
          </p:cNvPr>
          <p:cNvSpPr/>
          <p:nvPr/>
        </p:nvSpPr>
        <p:spPr>
          <a:xfrm>
            <a:off x="9647852" y="1978088"/>
            <a:ext cx="1880362" cy="2390712"/>
          </a:xfrm>
          <a:prstGeom prst="rect">
            <a:avLst/>
          </a:prstGeom>
          <a:solidFill>
            <a:srgbClr val="0070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770B3F-92DB-FB4A-924F-18CBA818A3E3}"/>
              </a:ext>
            </a:extLst>
          </p:cNvPr>
          <p:cNvCxnSpPr>
            <a:cxnSpLocks/>
          </p:cNvCxnSpPr>
          <p:nvPr/>
        </p:nvCxnSpPr>
        <p:spPr>
          <a:xfrm flipV="1">
            <a:off x="3923518" y="4574085"/>
            <a:ext cx="4543674" cy="956765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220CCF4-F48B-054F-AF5F-9767F69C5337}"/>
              </a:ext>
            </a:extLst>
          </p:cNvPr>
          <p:cNvSpPr/>
          <p:nvPr/>
        </p:nvSpPr>
        <p:spPr>
          <a:xfrm>
            <a:off x="9614296" y="1623594"/>
            <a:ext cx="1540848" cy="327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BBE5EBFD-CA1C-C540-A715-AB24907513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12/3/19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059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6CF4CC-6B95-5E4B-93A0-F08559C2D0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Standard Model Background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𝑗𝑒𝑡𝑠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𝑡𝑡𝑊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Causes</a:t>
                </a:r>
              </a:p>
              <a:p>
                <a:pPr lvl="2"/>
                <a:r>
                  <a:rPr lang="en-US" dirty="0"/>
                  <a:t>Lepton fails kinematic cuts</a:t>
                </a:r>
              </a:p>
              <a:p>
                <a:pPr lvl="2"/>
                <a:r>
                  <a:rPr lang="en-US" dirty="0"/>
                  <a:t>Out of detector acceptance</a:t>
                </a:r>
              </a:p>
              <a:p>
                <a:pPr lvl="1"/>
                <a:r>
                  <a:rPr lang="en-US" dirty="0"/>
                  <a:t>How to estimate for all of Run 2?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6CF4CC-6B95-5E4B-93A0-F08559C2D0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3A5306-63A7-1A48-8D3E-9E7D888411D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12/5/19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812E32-49DD-864A-A057-7F62E9882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7E64EE-0698-4D49-9D89-202C57C9A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1B715B-3362-8242-AF41-2EC919B15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Lepton Background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FBF1F-6911-A343-949B-CAE48109B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55" y="1802251"/>
            <a:ext cx="4534476" cy="35645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FFCA44-3B8B-D446-84EB-7C15AC3E2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42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D558F0-70AE-1A4B-9C21-DADC49C611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Regions with only low or 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D558F0-70AE-1A4B-9C21-DADC49C611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BF48F3-23D8-0942-A9DA-2F91A48E4A0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B5537C-EF61-4349-9419-65CA209B89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A7E8A7-71FD-574F-9D59-86BD603F6D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BD2265E-A39E-E146-9DFE-DD892B7E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Inclusive Regions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537E59-93A7-A447-9BED-B5B71D142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1139" y="1601666"/>
            <a:ext cx="4665684" cy="4862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5531D5-019F-5848-980C-3E1D6A80E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633522" y="1601665"/>
            <a:ext cx="4665685" cy="486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05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AF6F1-21D7-844D-A27C-09103E740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LL Contribution</a:t>
                </a:r>
              </a:p>
              <a:p>
                <a:pPr lvl="1"/>
                <a:r>
                  <a:rPr lang="en-US" dirty="0"/>
                  <a:t>Control region (electron/muon):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&lt;100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Search region: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𝑙𝑒𝑝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𝑆𝑅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𝑒𝑥𝑡𝑟𝑎𝑝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                      </m:t>
                          </m:r>
                        </m:e>
                      </m:mr>
                      <m:m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mr>
                    </m:m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AF6F1-21D7-844D-A27C-09103E740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36875-83DC-0A47-B277-45A3E04AED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12/5/19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150B5-DF8F-1849-98F6-5C57A71106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7C45D-22CD-764A-BFA4-1316698EB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892B3B-2F7E-9641-8925-A1DC2F84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Factor Methods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972BC11-05F4-874E-8AF8-1985357AFC37}"/>
              </a:ext>
            </a:extLst>
          </p:cNvPr>
          <p:cNvSpPr/>
          <p:nvPr/>
        </p:nvSpPr>
        <p:spPr>
          <a:xfrm rot="16200000">
            <a:off x="2048695" y="2800395"/>
            <a:ext cx="304800" cy="95240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19CED-952E-3F49-BA78-9E6769DADC4C}"/>
              </a:ext>
            </a:extLst>
          </p:cNvPr>
          <p:cNvSpPr txBox="1"/>
          <p:nvPr/>
        </p:nvSpPr>
        <p:spPr>
          <a:xfrm>
            <a:off x="1413123" y="3429000"/>
            <a:ext cx="157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Factor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74B77D-DBBC-8E42-8F83-F29662FE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052069" y="2061749"/>
            <a:ext cx="4054226" cy="422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44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AF6F1-21D7-844D-A27C-09103E740D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LL Contribution</a:t>
                </a:r>
              </a:p>
              <a:p>
                <a:pPr lvl="1"/>
                <a:r>
                  <a:rPr lang="en-US" dirty="0"/>
                  <a:t>Control region (electron/muon):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𝑙𝑒𝑝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&lt;100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Search region: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𝑙𝑒𝑝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𝐿𝐿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𝑆𝑅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𝐿𝐿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𝑆𝑅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𝑒𝑥𝑡𝑟𝑎𝑝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                          </m:t>
                          </m:r>
                        </m:e>
                      </m:mr>
                      <m:m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𝑟𝑒𝑠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𝑀𝐶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𝑚𝑖𝑠𝑠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mr>
                    </m:m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94AF6F1-21D7-844D-A27C-09103E740D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36875-83DC-0A47-B277-45A3E04AED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12/5/19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3150B5-DF8F-1849-98F6-5C57A71106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7C45D-22CD-764A-BFA4-1316698EB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0892B3B-2F7E-9641-8925-A1DC2F84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Factor Methods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C972BC11-05F4-874E-8AF8-1985357AFC37}"/>
              </a:ext>
            </a:extLst>
          </p:cNvPr>
          <p:cNvSpPr/>
          <p:nvPr/>
        </p:nvSpPr>
        <p:spPr>
          <a:xfrm rot="16200000">
            <a:off x="2048695" y="2800395"/>
            <a:ext cx="304800" cy="952409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19CED-952E-3F49-BA78-9E6769DADC4C}"/>
              </a:ext>
            </a:extLst>
          </p:cNvPr>
          <p:cNvSpPr txBox="1"/>
          <p:nvPr/>
        </p:nvSpPr>
        <p:spPr>
          <a:xfrm>
            <a:off x="1413123" y="3429000"/>
            <a:ext cx="157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 Factor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327B78-1549-A04A-87D2-AA31A428F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32382" y="1384078"/>
            <a:ext cx="3059774" cy="450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20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A6CC0C-351C-9C4A-81C3-467FCEDD0C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687238" y="1056357"/>
            <a:ext cx="3686349" cy="3842206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D173B4-A797-314A-A97D-D81C0012F5A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12/5/19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5DD67-5A80-F841-8644-EF9850761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A6D4D7-6713-A648-8E82-61FCFDDF30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3DF15D1-C89C-734D-B987-A2EA69F01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LL Prediction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6E3E90-99DA-FB4B-BCC8-5D1472AD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15696" y="1056354"/>
            <a:ext cx="3686352" cy="38422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5B7A4B-F23F-F64B-89D1-48B5F7320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86" y="5258706"/>
            <a:ext cx="5610291" cy="7763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521F9C-26E2-6E4F-AD3F-C4E4A60FB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086" y="5075826"/>
            <a:ext cx="5635405" cy="1828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165CE8-CF84-394B-B80B-192310911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044500"/>
            <a:ext cx="52705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78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729156-9215-644A-AE87-C265D2FB54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Events with jets and a Z decaying to two neutrinos</a:t>
                </a:r>
              </a:p>
              <a:p>
                <a:pPr lvl="1"/>
                <a:r>
                  <a:rPr lang="en-US" dirty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</m:oMath>
                </a14:m>
                <a:r>
                  <a:rPr lang="en-US" dirty="0"/>
                  <a:t>, similar to signal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729156-9215-644A-AE87-C265D2FB54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C03D84-F81A-9E4B-9B03-41280EB8788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12/6/19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BC25F2-C96A-CC4B-BDD3-CAA4F996B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F8EDF-EE1B-764F-B526-EB8370377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2E7B97-235D-BF43-989E-60011CE2B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 to Invisible</a:t>
            </a:r>
          </a:p>
        </p:txBody>
      </p:sp>
    </p:spTree>
    <p:extLst>
      <p:ext uri="{BB962C8B-B14F-4D97-AF65-F5344CB8AC3E}">
        <p14:creationId xmlns:p14="http://schemas.microsoft.com/office/powerpoint/2010/main" val="1368218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BC3837-7381-8549-B098-0BA52A733A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Missing Energy from the mismeasurement of jets</a:t>
                </a:r>
              </a:p>
              <a:p>
                <a:pPr lvl="1"/>
                <a:r>
                  <a:rPr lang="en-US" dirty="0"/>
                  <a:t>QCD Estimation used Transfer Factor method where:</a:t>
                </a:r>
              </a:p>
              <a:p>
                <a:pPr lvl="2"/>
                <a:r>
                  <a:rPr lang="en-US" dirty="0"/>
                  <a:t>Control Region defined regions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,Ɇ</m:t>
                    </m:r>
                  </m:oMath>
                </a14:m>
                <a:r>
                  <a:rPr lang="en-US" dirty="0"/>
                  <a:t>) &lt; 0.1</a:t>
                </a:r>
              </a:p>
              <a:p>
                <a:pPr lvl="2"/>
                <a:r>
                  <a:rPr lang="en-US" dirty="0"/>
                  <a:t>Search Region</a:t>
                </a:r>
              </a:p>
              <a:p>
                <a:pPr lvl="3"/>
                <a:r>
                  <a:rPr lang="en-US" dirty="0"/>
                  <a:t>Low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,Ɇ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&gt;0.5,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Ɇ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&gt;0.15</m:t>
                    </m:r>
                  </m:oMath>
                </a14:m>
                <a:endParaRPr lang="en-US" dirty="0"/>
              </a:p>
              <a:p>
                <a:pPr lvl="3"/>
                <a:r>
                  <a:rPr lang="en-US" dirty="0"/>
                  <a:t>High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1234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Transfer Factor</a:t>
                </a:r>
              </a:p>
              <a:p>
                <a:pPr lvl="3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𝑄𝐶𝐷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𝑄𝐶𝐷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𝑆𝑅</m:t>
                            </m:r>
                          </m:e>
                        </m:d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𝑀𝐶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𝑄𝐶𝐷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𝐶𝑅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𝑀𝐶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𝑄𝐶𝐷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3"/>
                <a:endParaRPr lang="en-US" dirty="0"/>
              </a:p>
              <a:p>
                <a:pPr lvl="2"/>
                <a:r>
                  <a:rPr lang="en-US" dirty="0"/>
                  <a:t>Take MC events and do smearing (from 2 leading jets)</a:t>
                </a:r>
              </a:p>
              <a:p>
                <a:pPr lvl="3"/>
                <a:r>
                  <a:rPr lang="en-US" dirty="0"/>
                  <a:t>Statistical Uncertainty for the TF </a:t>
                </a:r>
              </a:p>
              <a:p>
                <a:pPr lvl="3"/>
                <a:r>
                  <a:rPr lang="en-US" dirty="0"/>
                  <a:t>Increasing the effective luminosity with a method called “</a:t>
                </a:r>
                <a:r>
                  <a:rPr lang="en-US" b="1" dirty="0"/>
                  <a:t>local smearing</a:t>
                </a:r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1BC3837-7381-8549-B098-0BA52A733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331992-0588-B64F-A2A0-7D0B76FE9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5B44BA-8204-4342-A203-F0871C7630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6E7E3FA-BE0A-C049-BA21-CAE29754A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QCD Background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2A1F2200-EBE6-3C49-986A-7C6F07372FD0}"/>
              </a:ext>
            </a:extLst>
          </p:cNvPr>
          <p:cNvSpPr/>
          <p:nvPr/>
        </p:nvSpPr>
        <p:spPr>
          <a:xfrm rot="16200000">
            <a:off x="1953131" y="3885278"/>
            <a:ext cx="450850" cy="997488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992D1-8BFB-274C-B043-750A5768123C}"/>
              </a:ext>
            </a:extLst>
          </p:cNvPr>
          <p:cNvSpPr txBox="1"/>
          <p:nvPr/>
        </p:nvSpPr>
        <p:spPr>
          <a:xfrm>
            <a:off x="1323086" y="4574849"/>
            <a:ext cx="160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Transfer Factor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868C3356-C502-F844-B2B5-BF45DB174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12/3/19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85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3F5E3E-C8FB-294A-9F55-7A2A8C3D0D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7355740" cy="5235995"/>
              </a:xfrm>
            </p:spPr>
            <p:txBody>
              <a:bodyPr/>
              <a:lstStyle/>
              <a:p>
                <a:r>
                  <a:rPr lang="en-US" dirty="0"/>
                  <a:t>Methods based on the jet response (JR) function</a:t>
                </a:r>
              </a:p>
              <a:p>
                <a:pPr lvl="1"/>
                <a:r>
                  <a:rPr lang="en-US" dirty="0"/>
                  <a:t>Parameterize jet reconstruction</a:t>
                </a:r>
              </a:p>
              <a:p>
                <a:pPr lvl="1"/>
                <a:r>
                  <a:rPr lang="en-US" dirty="0"/>
                  <a:t>Binned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and jet flavor</a:t>
                </a:r>
              </a:p>
              <a:p>
                <a:r>
                  <a:rPr lang="en-US" dirty="0"/>
                  <a:t>Local Smearing</a:t>
                </a:r>
              </a:p>
              <a:p>
                <a:pPr lvl="1"/>
                <a:r>
                  <a:rPr lang="en-US" dirty="0"/>
                  <a:t>Using centrally produced MC, generate an ensemble of smeared event with new </a:t>
                </a:r>
                <a:r>
                  <a:rPr lang="en-US" dirty="0" err="1"/>
                  <a:t>reco</a:t>
                </a:r>
                <a:r>
                  <a:rPr lang="en-US" dirty="0"/>
                  <a:t> jet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Consider the two leading jets</a:t>
                </a:r>
              </a:p>
              <a:p>
                <a:pPr lvl="2"/>
                <a:r>
                  <a:rPr lang="en-US" dirty="0"/>
                  <a:t>Start at JR for standard MC (   )</a:t>
                </a:r>
              </a:p>
              <a:p>
                <a:pPr lvl="2"/>
                <a:r>
                  <a:rPr lang="en-US" dirty="0"/>
                  <a:t>Sample in small window (          )</a:t>
                </a:r>
              </a:p>
              <a:p>
                <a:pPr lvl="2"/>
                <a:r>
                  <a:rPr lang="en-US" dirty="0"/>
                  <a:t>Recalculate variables</a:t>
                </a:r>
              </a:p>
              <a:p>
                <a:pPr lvl="2"/>
                <a:r>
                  <a:rPr lang="en-US" dirty="0"/>
                  <a:t>Small window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does not bias jet quantities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83F5E3E-C8FB-294A-9F55-7A2A8C3D0D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7355740" cy="5235995"/>
              </a:xfrm>
              <a:blipFill>
                <a:blip r:embed="rId2"/>
                <a:stretch>
                  <a:fillRect l="-172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92E15C-7394-2E45-953B-F2C0D60DA1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4790A-0A47-6142-9CCF-254DB8F45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5EA74B4-7F0B-034A-B4F4-BB5F6296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QCD Smearing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704113-256F-724B-A36D-481F05BBD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935959" y="1464187"/>
            <a:ext cx="4202841" cy="43092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5C048E4-5465-8847-90A2-F5B23D111A5D}"/>
              </a:ext>
            </a:extLst>
          </p:cNvPr>
          <p:cNvSpPr/>
          <p:nvPr/>
        </p:nvSpPr>
        <p:spPr>
          <a:xfrm>
            <a:off x="7928143" y="1796848"/>
            <a:ext cx="290165" cy="1632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6986EC-3ECD-414F-BDC9-AAD55A745BA6}"/>
              </a:ext>
            </a:extLst>
          </p:cNvPr>
          <p:cNvSpPr txBox="1"/>
          <p:nvPr/>
        </p:nvSpPr>
        <p:spPr>
          <a:xfrm rot="16200000">
            <a:off x="7453713" y="2226485"/>
            <a:ext cx="1228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Probability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D046AB83-925E-AD4B-B0F7-DEF8C4F17958}"/>
              </a:ext>
            </a:extLst>
          </p:cNvPr>
          <p:cNvSpPr/>
          <p:nvPr/>
        </p:nvSpPr>
        <p:spPr>
          <a:xfrm>
            <a:off x="9864799" y="3211542"/>
            <a:ext cx="117676" cy="10510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66081A0A-963A-F941-8EA2-2B5E84F8CA36}"/>
              </a:ext>
            </a:extLst>
          </p:cNvPr>
          <p:cNvSpPr/>
          <p:nvPr/>
        </p:nvSpPr>
        <p:spPr>
          <a:xfrm>
            <a:off x="3659999" y="4193929"/>
            <a:ext cx="193150" cy="17060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3D84BB1-2BF8-E142-9C3C-29DDD07D5C98}"/>
              </a:ext>
            </a:extLst>
          </p:cNvPr>
          <p:cNvSpPr/>
          <p:nvPr/>
        </p:nvSpPr>
        <p:spPr>
          <a:xfrm rot="18681096">
            <a:off x="9706315" y="3152673"/>
            <a:ext cx="468492" cy="254302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D7CEA54-7A47-8046-A729-61BA5F74329E}"/>
              </a:ext>
            </a:extLst>
          </p:cNvPr>
          <p:cNvSpPr/>
          <p:nvPr/>
        </p:nvSpPr>
        <p:spPr>
          <a:xfrm>
            <a:off x="3433986" y="4467179"/>
            <a:ext cx="468492" cy="254302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9F6D7-AF44-D14F-AE0B-CE3473B603B0}"/>
              </a:ext>
            </a:extLst>
          </p:cNvPr>
          <p:cNvSpPr txBox="1"/>
          <p:nvPr/>
        </p:nvSpPr>
        <p:spPr>
          <a:xfrm>
            <a:off x="8698801" y="1896961"/>
            <a:ext cx="1789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CMS</a:t>
            </a:r>
            <a:r>
              <a:rPr lang="en-US" sz="1400" dirty="0"/>
              <a:t> </a:t>
            </a:r>
            <a:r>
              <a:rPr lang="en-US" sz="1400" i="1" dirty="0"/>
              <a:t>Work in progress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E5D44FF6-6CC6-4344-9907-08D06A036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12/3/19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40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51CAF6-E716-5841-9BFA-08922555B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0"/>
            <a:ext cx="5442857" cy="5235995"/>
          </a:xfrm>
        </p:spPr>
        <p:txBody>
          <a:bodyPr>
            <a:normAutofit/>
          </a:bodyPr>
          <a:lstStyle/>
          <a:p>
            <a:r>
              <a:rPr lang="en-US" dirty="0"/>
              <a:t>What can the Standard Model do?</a:t>
            </a:r>
          </a:p>
          <a:p>
            <a:pPr lvl="1"/>
            <a:r>
              <a:rPr lang="en-US" dirty="0"/>
              <a:t>All current predictions have been confirmed</a:t>
            </a:r>
          </a:p>
          <a:p>
            <a:pPr lvl="1"/>
            <a:r>
              <a:rPr lang="en-US" dirty="0"/>
              <a:t>4 fundamental forces</a:t>
            </a:r>
          </a:p>
          <a:p>
            <a:pPr lvl="1"/>
            <a:r>
              <a:rPr lang="en-US" dirty="0"/>
              <a:t>3 generations of quarks/leptons</a:t>
            </a:r>
          </a:p>
          <a:p>
            <a:endParaRPr lang="en-US" dirty="0"/>
          </a:p>
          <a:p>
            <a:r>
              <a:rPr lang="en-US" dirty="0"/>
              <a:t>Standard Model can’t explain:</a:t>
            </a:r>
          </a:p>
          <a:p>
            <a:pPr lvl="1"/>
            <a:r>
              <a:rPr lang="en-US" dirty="0"/>
              <a:t>Hierarchy Problem</a:t>
            </a:r>
          </a:p>
          <a:p>
            <a:pPr lvl="1"/>
            <a:r>
              <a:rPr lang="en-US" dirty="0"/>
              <a:t>Dark matter</a:t>
            </a:r>
          </a:p>
          <a:p>
            <a:pPr lvl="1"/>
            <a:r>
              <a:rPr lang="en-US" dirty="0"/>
              <a:t>Grand Unified Theory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87F08F-4CFD-904D-BD73-54EF65007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6532A0-7F81-524C-A314-0FBA338A4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4550B6-D215-AB47-A256-6C61CCF55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Model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9F403B-AAD2-F345-ADF8-9E2C51EEDC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1512304"/>
            <a:ext cx="5966103" cy="4483100"/>
          </a:xfrm>
          <a:prstGeom prst="rect">
            <a:avLst/>
          </a:prstGeom>
        </p:spPr>
      </p:pic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6F6126EE-DBE7-1945-B24E-7BFBA9DA1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12/3/19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377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00A4CE-7D76-B546-AE59-32F11D174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D9EC0C-2CF2-DA4D-AAD5-E3067F4979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12/3/19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1553CE-14C3-7E4C-8BDE-49B094C551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29FB3-56BB-2646-809D-4A8DD5B102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2AECD7-7AE5-3B48-9282-1E6619D18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916986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C8B4981-ABCD-D14C-A656-9C099ACEAD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Quark left and right </a:t>
                </a:r>
                <a:r>
                  <a:rPr lang="en-US" dirty="0" err="1"/>
                  <a:t>superpartners</a:t>
                </a:r>
                <a:r>
                  <a:rPr lang="en-US" dirty="0"/>
                  <a:t> can strongly mix to form mass eigenstates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acc>
                          <m:accPr>
                            <m:chr m:val="̃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den>
                                  </m:f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sub>
                                      </m:sSub>
                                    </m:e>
                                  </m:func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𝑠𝑖𝑛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</m:acc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den>
                              </m:f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𝑐𝑜𝑠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Strong mixing in the stop sector</a:t>
                </a:r>
              </a:p>
              <a:p>
                <a:pPr lvl="1"/>
                <a:r>
                  <a:rPr lang="en-US" dirty="0"/>
                  <a:t>Could lead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being the lightest </a:t>
                </a:r>
                <a:r>
                  <a:rPr lang="en-US" dirty="0" err="1"/>
                  <a:t>squark</a:t>
                </a: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C8B4981-ABCD-D14C-A656-9C099ACEAD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96C1F-E31E-F44C-AC75-AA227FB94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E2CD3-6410-2F43-9841-38D32E8669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DA77B77A-DCDB-854E-BD9A-21999B668B9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Dynamic Reason to be at bottom of </a:t>
                </a:r>
                <a:r>
                  <a:rPr lang="en-US" dirty="0" err="1"/>
                  <a:t>sParticles</a:t>
                </a:r>
                <a:endParaRPr lang="en-US" dirty="0"/>
              </a:p>
            </p:txBody>
          </p:sp>
        </mc:Choice>
        <mc:Fallback xmlns="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DA77B77A-DCDB-854E-BD9A-21999B668B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t="-9091" b="-19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F4CBB6E-06C3-844D-9EB6-5FBA4F3F9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01" y="3031939"/>
            <a:ext cx="3797300" cy="3187700"/>
          </a:xfrm>
          <a:prstGeom prst="rect">
            <a:avLst/>
          </a:prstGeom>
        </p:spPr>
      </p:pic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D56C7D82-8CBA-2C48-A12A-E294659E7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12/3/19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094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643" y="1024195"/>
            <a:ext cx="4760124" cy="3199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92" y="1255154"/>
            <a:ext cx="6760089" cy="2499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03957" y="3831795"/>
                <a:ext cx="5392057" cy="21830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Outer Tracker</a:t>
                </a:r>
              </a:p>
              <a:p>
                <a:pPr lvl="1"/>
                <a:r>
                  <a:rPr lang="en-US" dirty="0"/>
                  <a:t>Active area: 200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m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15148 modules</a:t>
                </a:r>
              </a:p>
              <a:p>
                <a:pPr lvl="1"/>
                <a:r>
                  <a:rPr lang="en-US" dirty="0"/>
                  <a:t>10 layers in barrel region</a:t>
                </a:r>
              </a:p>
              <a:p>
                <a:pPr lvl="1"/>
                <a:r>
                  <a:rPr lang="en-US" dirty="0"/>
                  <a:t>9 + 3 in inner disks and endcaps</a:t>
                </a:r>
              </a:p>
              <a:p>
                <a:pPr lvl="1"/>
                <a:r>
                  <a:rPr lang="en-US" dirty="0"/>
                  <a:t>Analog readout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3957" y="3831795"/>
                <a:ext cx="5392057" cy="2183005"/>
              </a:xfrm>
              <a:blipFill>
                <a:blip r:embed="rId4"/>
                <a:stretch>
                  <a:fillRect l="-2353" t="-4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4/29/19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Tracker Detector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802431" y="2315184"/>
            <a:ext cx="712274" cy="3984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7107881" y="1282562"/>
            <a:ext cx="1694550" cy="103262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107883" y="2713667"/>
            <a:ext cx="1694548" cy="104053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03957" y="1282562"/>
            <a:ext cx="6703924" cy="24716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27010935-C075-4049-9A92-FE6B0C810F06}"/>
              </a:ext>
            </a:extLst>
          </p:cNvPr>
          <p:cNvSpPr txBox="1">
            <a:spLocks/>
          </p:cNvSpPr>
          <p:nvPr/>
        </p:nvSpPr>
        <p:spPr>
          <a:xfrm>
            <a:off x="5963807" y="4251229"/>
            <a:ext cx="5392057" cy="21329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78" indent="-68578" algn="l" defTabSz="685783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1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288029" indent="-137157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425185" indent="-137157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562342" indent="-137157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699499" indent="-137157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824979" indent="-171446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4976" indent="-171446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4972" indent="-171446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4968" indent="-171446" algn="l" defTabSz="685783" rtl="0" eaLnBrk="1" latinLnBrk="0" hangingPunct="1">
              <a:lnSpc>
                <a:spcPct val="90000"/>
              </a:lnSpc>
              <a:spcBef>
                <a:spcPts val="151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n-lt"/>
              </a:rPr>
              <a:t>Phase 1 Pixel Tracker</a:t>
            </a:r>
          </a:p>
          <a:p>
            <a:pPr lvl="1"/>
            <a:r>
              <a:rPr lang="en-US" dirty="0">
                <a:latin typeface="+mn-lt"/>
              </a:rPr>
              <a:t>4 barrel layers </a:t>
            </a:r>
          </a:p>
          <a:p>
            <a:pPr lvl="1"/>
            <a:r>
              <a:rPr lang="en-US" dirty="0">
                <a:latin typeface="+mn-lt"/>
              </a:rPr>
              <a:t>3 endcap disks on each side</a:t>
            </a:r>
          </a:p>
          <a:p>
            <a:pPr lvl="1"/>
            <a:r>
              <a:rPr lang="en-US" dirty="0">
                <a:latin typeface="+mn-lt"/>
              </a:rPr>
              <a:t>124 million pixel channels</a:t>
            </a:r>
          </a:p>
          <a:p>
            <a:pPr lvl="1"/>
            <a:r>
              <a:rPr lang="en-US" dirty="0">
                <a:latin typeface="+mn-lt"/>
              </a:rPr>
              <a:t>Digital Readout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F772A4-32E4-5244-A21F-32BAE07DC756}"/>
              </a:ext>
            </a:extLst>
          </p:cNvPr>
          <p:cNvSpPr/>
          <p:nvPr/>
        </p:nvSpPr>
        <p:spPr>
          <a:xfrm>
            <a:off x="5963807" y="4232280"/>
            <a:ext cx="5875346" cy="225591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35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4754479" cy="523599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Replaced in winter 2016/2017</a:t>
                </a:r>
              </a:p>
              <a:p>
                <a:pPr lvl="1"/>
                <a:r>
                  <a:rPr lang="en-US" dirty="0"/>
                  <a:t>Approximately 1 m long</a:t>
                </a:r>
              </a:p>
              <a:p>
                <a:pPr lvl="1"/>
                <a:r>
                  <a:rPr lang="en-US" dirty="0"/>
                  <a:t>Designed for peak luminosity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</a:rPr>
                      <m:t>.5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34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cm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s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with 50 ns bunch crossings</a:t>
                </a:r>
              </a:p>
              <a:p>
                <a:pPr lvl="1"/>
                <a:r>
                  <a:rPr lang="en-US" dirty="0"/>
                  <a:t>Analog </a:t>
                </a:r>
                <a14:m>
                  <m:oMath xmlns:m="http://schemas.openxmlformats.org/officeDocument/2006/math">
                    <m:r>
                      <a:rPr lang="is-I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</m:oMath>
                </a14:m>
                <a:r>
                  <a:rPr lang="en-US" dirty="0"/>
                  <a:t> digital</a:t>
                </a:r>
              </a:p>
              <a:p>
                <a:pPr lvl="2"/>
                <a:r>
                  <a:rPr lang="en-US" dirty="0"/>
                  <a:t>New data acquisition (DAQ)</a:t>
                </a:r>
              </a:p>
              <a:p>
                <a:pPr lvl="1"/>
                <a:r>
                  <a:rPr lang="en-US" dirty="0"/>
                  <a:t>DCDC powering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charset="0"/>
                          </a:rPr>
                          <m:t>CO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cooling</a:t>
                </a:r>
              </a:p>
              <a:p>
                <a:pPr lvl="2"/>
                <a:r>
                  <a:rPr lang="en-US" dirty="0"/>
                  <a:t>Light weight</a:t>
                </a:r>
              </a:p>
              <a:p>
                <a:pPr lvl="2"/>
                <a:r>
                  <a:rPr lang="en-US" dirty="0"/>
                  <a:t>Cost effective</a:t>
                </a:r>
              </a:p>
              <a:p>
                <a:pPr lvl="1"/>
                <a:r>
                  <a:rPr lang="en-US" dirty="0"/>
                  <a:t>Layer 1 closer to beam line</a:t>
                </a:r>
              </a:p>
              <a:p>
                <a:pPr lvl="2"/>
                <a:r>
                  <a:rPr lang="en-US" dirty="0"/>
                  <a:t>43 mm to 30 mm</a:t>
                </a:r>
              </a:p>
              <a:p>
                <a:pPr lvl="1"/>
                <a:r>
                  <a:rPr lang="en-US" dirty="0"/>
                  <a:t>Layer 4 extends to 160 mm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4754479" cy="5235995"/>
              </a:xfrm>
              <a:blipFill>
                <a:blip r:embed="rId2"/>
                <a:stretch>
                  <a:fillRect l="-2660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dirty="0"/>
              <a:t>4/29/19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90" t="-42900" r="-41790" b="42900"/>
          <a:stretch/>
        </p:blipFill>
        <p:spPr>
          <a:xfrm>
            <a:off x="6531602" y="-145436"/>
            <a:ext cx="9644397" cy="2938936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1 Pixels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8" t="3833" r="31765" b="3375"/>
          <a:stretch/>
        </p:blipFill>
        <p:spPr>
          <a:xfrm rot="5400000">
            <a:off x="5267108" y="2829753"/>
            <a:ext cx="2905297" cy="41616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50696" y="1024195"/>
            <a:ext cx="651354" cy="1878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31602" y="1024195"/>
            <a:ext cx="771072" cy="3035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578" y="3457925"/>
            <a:ext cx="3391422" cy="226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3423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7CC5C58-ABAE-1A41-A9A2-61EA003D51C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5896255" cy="5235995"/>
              </a:xfrm>
            </p:spPr>
            <p:txBody>
              <a:bodyPr/>
              <a:lstStyle/>
              <a:p>
                <a:r>
                  <a:rPr lang="en-US" dirty="0"/>
                  <a:t>Distance calculation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Infrared safe</a:t>
                </a:r>
              </a:p>
              <a:p>
                <a:pPr lvl="1"/>
                <a:r>
                  <a:rPr lang="en-US" dirty="0"/>
                  <a:t>Circular jet area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7CC5C58-ABAE-1A41-A9A2-61EA003D51C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5896255" cy="5235995"/>
              </a:xfrm>
              <a:blipFill>
                <a:blip r:embed="rId3"/>
                <a:stretch>
                  <a:fillRect l="-2146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859586-D743-F941-9259-478616F33B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3BDE3D-0CFD-F54D-AA28-4EF306F43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7AA85-8732-C545-B720-92A7CB0D20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69F464D-C75A-9C4E-955A-DCCE5CFE1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</a:t>
            </a:r>
            <a:r>
              <a:rPr lang="en-US" dirty="0" err="1"/>
              <a:t>kT</a:t>
            </a:r>
            <a:r>
              <a:rPr lang="en-US" dirty="0"/>
              <a:t> Algorithm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1AC121-7F06-BC46-8AFA-9941C1A12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598" y="1229480"/>
            <a:ext cx="5771333" cy="443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26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AFDB1D-6BAD-7F4B-A1BD-C5DA2FD16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section-probability that two particles will collide and react a certain way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644588-01D7-8F4B-9E85-8E6F3D4540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891833-AAA0-E84B-A27F-B2BB5A94F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2120F9-CE64-984E-9E9F-81D862E1A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5151A3E-946C-224C-A2C8-FEB5C8C4E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Stop Cross Section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42152C-0696-9045-8709-55F909AFA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17327"/>
            <a:ext cx="3928699" cy="52359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4DDD647-ABC4-7B45-A7D7-E9279D4E7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758" y="1827645"/>
            <a:ext cx="58547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2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1467511-AE1D-5245-9369-CE851C54DF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lvl="1"/>
                <a:r>
                  <a:rPr lang="en-US" dirty="0"/>
                  <a:t>Lepton Selection</a:t>
                </a:r>
              </a:p>
              <a:p>
                <a:pPr lvl="2"/>
                <a:r>
                  <a:rPr lang="en-US" dirty="0"/>
                  <a:t>Veto ID electron: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&gt;5</m:t>
                    </m:r>
                  </m:oMath>
                </a14:m>
                <a:r>
                  <a:rPr lang="en-US" dirty="0"/>
                  <a:t> GeV,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&lt;2.5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Loose muon: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&gt;5</m:t>
                    </m:r>
                  </m:oMath>
                </a14:m>
                <a:r>
                  <a:rPr lang="en-US" dirty="0"/>
                  <a:t> GeV,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&lt;2.5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 err="1"/>
                  <a:t>IsoTrack</a:t>
                </a:r>
                <a:r>
                  <a:rPr lang="en-US" dirty="0"/>
                  <a:t>: cut based charged PF candidate</a:t>
                </a:r>
              </a:p>
              <a:p>
                <a:pPr lvl="2"/>
                <a:r>
                  <a:rPr lang="en-US" dirty="0" err="1"/>
                  <a:t>TauPOG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dirty="0"/>
                  <a:t> GeV,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&lt;2.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, medium working point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&gt;20 </m:t>
                        </m:r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GeV</m:t>
                        </m:r>
                      </m:e>
                    </m:d>
                    <m:r>
                      <a:rPr lang="en-US" dirty="0"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2,</m:t>
                    </m:r>
                    <m:d>
                      <m:dPr>
                        <m:begChr m:val="|"/>
                        <m:endChr m:val="|"/>
                        <m:ctrl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&lt;2.4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&gt;0.5,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𝑚𝑖𝑠𝑠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&gt;0.15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𝑚𝑖𝑠𝑠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&gt;250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&gt;300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/>
                  <a:t>HEM Veto: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−3,−1.4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−1.57,−0.87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&gt;20</m:t>
                    </m:r>
                  </m:oMath>
                </a14:m>
                <a:r>
                  <a:rPr lang="en-US" dirty="0"/>
                  <a:t> GeV</a:t>
                </a:r>
              </a:p>
              <a:p>
                <a:pPr lvl="1"/>
                <a:r>
                  <a:rPr lang="en-US" dirty="0" err="1"/>
                  <a:t>Bjets</a:t>
                </a:r>
                <a:r>
                  <a:rPr lang="en-US" dirty="0"/>
                  <a:t>: </a:t>
                </a:r>
                <a:r>
                  <a:rPr lang="en-US" dirty="0" err="1"/>
                  <a:t>DeepCSV</a:t>
                </a:r>
                <a:r>
                  <a:rPr lang="en-US" dirty="0"/>
                  <a:t> medium working point</a:t>
                </a:r>
              </a:p>
              <a:p>
                <a:pPr lvl="1"/>
                <a:r>
                  <a:rPr lang="en-US" dirty="0"/>
                  <a:t>W/Top: deepAK8 tight working point</a:t>
                </a:r>
              </a:p>
              <a:p>
                <a:pPr lvl="1"/>
                <a:r>
                  <a:rPr lang="en-US" dirty="0"/>
                  <a:t>Deep Resolved Top: tight working point</a:t>
                </a:r>
              </a:p>
              <a:p>
                <a:pPr lvl="1"/>
                <a:r>
                  <a:rPr lang="en-US" dirty="0"/>
                  <a:t>Scale Factors: </a:t>
                </a:r>
                <a:r>
                  <a:rPr lang="en-US" dirty="0" err="1"/>
                  <a:t>PUWeights</a:t>
                </a:r>
                <a:r>
                  <a:rPr lang="en-US" dirty="0"/>
                  <a:t>, </a:t>
                </a:r>
                <a:r>
                  <a:rPr lang="en-US" dirty="0" err="1"/>
                  <a:t>BtagWeights</a:t>
                </a:r>
                <a:r>
                  <a:rPr lang="en-US" dirty="0"/>
                  <a:t>, </a:t>
                </a:r>
                <a:r>
                  <a:rPr lang="en-US" dirty="0" err="1"/>
                  <a:t>ISRWeights</a:t>
                </a:r>
                <a:r>
                  <a:rPr lang="en-US" dirty="0"/>
                  <a:t> (2016), </a:t>
                </a:r>
                <a:r>
                  <a:rPr lang="en-US" dirty="0" err="1"/>
                  <a:t>PrefireWeights</a:t>
                </a:r>
                <a:r>
                  <a:rPr lang="en-US" dirty="0"/>
                  <a:t> (2016/2017) for all backgrounds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1467511-AE1D-5245-9369-CE851C54DF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E82BA7-C9FD-CE49-8157-B2DDB79539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7F8CB8-2276-304E-9564-2C30F60549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A7879D-A154-A34C-BE5D-38A67CEAC0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26B150-ECED-3A4A-A8EE-C82D79138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Selection</a:t>
            </a:r>
          </a:p>
        </p:txBody>
      </p:sp>
    </p:spTree>
    <p:extLst>
      <p:ext uri="{BB962C8B-B14F-4D97-AF65-F5344CB8AC3E}">
        <p14:creationId xmlns:p14="http://schemas.microsoft.com/office/powerpoint/2010/main" val="2858259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DD8E63F-5A43-9844-80F7-5214BBF6B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842356" y="1943100"/>
            <a:ext cx="2851250" cy="2971800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A7646-BF7D-124A-8CA4-CCAE049152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12/5/19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079A8-7DFC-4D46-B2A6-31FF92A6B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D92D4-E86F-D94E-B281-856FC6A7E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315CE7-E744-5E40-A42C-1E999B49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Lepton Inclusive Low DM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E37569-3605-4540-A86A-535F4BB8B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71176" y="787870"/>
            <a:ext cx="2851251" cy="297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CCE476-CC9D-7146-9551-795E7B225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71174" y="3639123"/>
            <a:ext cx="2851251" cy="2971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402577-7E14-3E46-856E-CC863620F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68451" y="787870"/>
            <a:ext cx="2851251" cy="2971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087CDA-8289-334E-BE7B-51799B21A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968450" y="3639122"/>
            <a:ext cx="285125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939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FA7646-BF7D-124A-8CA4-CCAE049152E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12/5/19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079A8-7DFC-4D46-B2A6-31FF92A6BD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BD92D4-E86F-D94E-B281-856FC6A7E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5315CE7-E744-5E40-A42C-1E999B499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Lost Lepton Inclusive High DM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44848E-36A3-5D45-823E-E17CBD7A4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551" y="1943100"/>
            <a:ext cx="2851251" cy="2971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D2BC8E3-EDD9-5C42-AB66-F99B29438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71176" y="787870"/>
            <a:ext cx="2851251" cy="2971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07CC63-4017-BA4C-B54D-397449ED4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171175" y="3639122"/>
            <a:ext cx="2851251" cy="2971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C6363F3-6864-0945-BA36-FC8437F95A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968451" y="787869"/>
            <a:ext cx="2851251" cy="2971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5BD625-2538-594A-A2A3-F974845B85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968451" y="3639123"/>
            <a:ext cx="2851251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652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34EA6F7B-3286-4947-A221-C5F60B11D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164" y="3104002"/>
            <a:ext cx="5462059" cy="198672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9F9B9D-8F0E-BF4C-940D-F18755155A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11511148" cy="5235995"/>
              </a:xfrm>
            </p:spPr>
            <p:txBody>
              <a:bodyPr/>
              <a:lstStyle/>
              <a:p>
                <a:r>
                  <a:rPr lang="en-US" dirty="0"/>
                  <a:t>Hierarchy Problem</a:t>
                </a:r>
              </a:p>
              <a:p>
                <a:pPr lvl="1"/>
                <a:r>
                  <a:rPr lang="en-US" dirty="0"/>
                  <a:t>Higgs mass divergence from fermionic loop corrections</a:t>
                </a:r>
              </a:p>
              <a:p>
                <a:pPr lvl="2"/>
                <a:r>
                  <a:rPr lang="en-US" dirty="0"/>
                  <a:t>Direct contradiction to observed mass of 125.18 GeV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𝑈𝑉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Solution within Standard Model</a:t>
                </a:r>
              </a:p>
              <a:p>
                <a:pPr lvl="2"/>
                <a:r>
                  <a:rPr lang="en-US" dirty="0"/>
                  <a:t>Fine tuning!</a:t>
                </a:r>
              </a:p>
              <a:p>
                <a:pPr lvl="2"/>
                <a:r>
                  <a:rPr lang="en-US" b="0" dirty="0"/>
                  <a:t>Ultraviolet cutoff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𝑈𝑉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F9F9B9D-8F0E-BF4C-940D-F18755155A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11511148" cy="5235995"/>
              </a:xfrm>
              <a:blipFill>
                <a:blip r:embed="rId4"/>
                <a:stretch>
                  <a:fillRect l="-1101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8E7115-5414-4144-BE7A-D43AAFBC969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12/5/19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8131C0-056F-EF44-A704-F8A485DA6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46ABB6-1F4A-684A-AE7D-500AD6FFF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04027CB-74BB-B54C-AB85-E78FDBC95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Problem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A10D54-08C9-FA43-A2B1-09A8DFCF95C9}"/>
              </a:ext>
            </a:extLst>
          </p:cNvPr>
          <p:cNvSpPr/>
          <p:nvPr/>
        </p:nvSpPr>
        <p:spPr>
          <a:xfrm>
            <a:off x="8455358" y="3078730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0F570B-7DF7-1C42-B09B-2372CD668772}"/>
              </a:ext>
            </a:extLst>
          </p:cNvPr>
          <p:cNvSpPr/>
          <p:nvPr/>
        </p:nvSpPr>
        <p:spPr>
          <a:xfrm>
            <a:off x="10392842" y="3062314"/>
            <a:ext cx="319482" cy="208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9F74A2-211A-4447-93FB-C1434C23808C}"/>
              </a:ext>
            </a:extLst>
          </p:cNvPr>
          <p:cNvSpPr/>
          <p:nvPr/>
        </p:nvSpPr>
        <p:spPr>
          <a:xfrm>
            <a:off x="9453661" y="3791805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CF964-C328-1B43-991B-A5452444B6C2}"/>
              </a:ext>
            </a:extLst>
          </p:cNvPr>
          <p:cNvSpPr/>
          <p:nvPr/>
        </p:nvSpPr>
        <p:spPr>
          <a:xfrm>
            <a:off x="9366488" y="2682001"/>
            <a:ext cx="256347" cy="2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0048EA-16AD-0C43-8DDD-3102917B97F5}"/>
                  </a:ext>
                </a:extLst>
              </p:cNvPr>
              <p:cNvSpPr txBox="1"/>
              <p:nvPr/>
            </p:nvSpPr>
            <p:spPr>
              <a:xfrm>
                <a:off x="7555875" y="3670717"/>
                <a:ext cx="412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D0048EA-16AD-0C43-8DDD-3102917B9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875" y="3670717"/>
                <a:ext cx="412612" cy="461665"/>
              </a:xfrm>
              <a:prstGeom prst="rect">
                <a:avLst/>
              </a:prstGeom>
              <a:blipFill>
                <a:blip r:embed="rId5"/>
                <a:stretch>
                  <a:fillRect l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2D74EF-5A3B-B94C-89B7-5118E35A7B31}"/>
                  </a:ext>
                </a:extLst>
              </p:cNvPr>
              <p:cNvSpPr txBox="1"/>
              <p:nvPr/>
            </p:nvSpPr>
            <p:spPr>
              <a:xfrm>
                <a:off x="9029044" y="3072658"/>
                <a:ext cx="4867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72D74EF-5A3B-B94C-89B7-5118E35A7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044" y="3072658"/>
                <a:ext cx="486780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D31C59-7AE4-7740-A1A1-3125F77C7B69}"/>
                  </a:ext>
                </a:extLst>
              </p:cNvPr>
              <p:cNvSpPr txBox="1"/>
              <p:nvPr/>
            </p:nvSpPr>
            <p:spPr>
              <a:xfrm>
                <a:off x="9082727" y="4813886"/>
                <a:ext cx="370934" cy="470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AD31C59-7AE4-7740-A1A1-3125F77C7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2727" y="4813886"/>
                <a:ext cx="370934" cy="470706"/>
              </a:xfrm>
              <a:prstGeom prst="rect">
                <a:avLst/>
              </a:prstGeom>
              <a:blipFill>
                <a:blip r:embed="rId7"/>
                <a:stretch>
                  <a:fillRect l="-10000" r="-1000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E8CE012A-74A9-264D-9D76-5F16532789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66A382-C50E-F543-AF9D-1524BB3BFE5E}"/>
                  </a:ext>
                </a:extLst>
              </p:cNvPr>
              <p:cNvSpPr txBox="1"/>
              <p:nvPr/>
            </p:nvSpPr>
            <p:spPr>
              <a:xfrm>
                <a:off x="10443290" y="3670717"/>
                <a:ext cx="412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166A382-C50E-F543-AF9D-1524BB3BF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3290" y="3670717"/>
                <a:ext cx="412612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573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2598D-7801-474E-B995-DF88FEBAE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0"/>
            <a:ext cx="6092481" cy="5235995"/>
          </a:xfrm>
        </p:spPr>
        <p:txBody>
          <a:bodyPr/>
          <a:lstStyle/>
          <a:p>
            <a:r>
              <a:rPr lang="en-US" dirty="0"/>
              <a:t>Galactic </a:t>
            </a:r>
            <a:r>
              <a:rPr lang="en-US" dirty="0" err="1"/>
              <a:t>Velocit</a:t>
            </a:r>
            <a:r>
              <a:rPr lang="en-US" dirty="0"/>
              <a:t> Curves (Messier 33)</a:t>
            </a:r>
          </a:p>
          <a:p>
            <a:pPr lvl="1"/>
            <a:r>
              <a:rPr lang="en-US" dirty="0"/>
              <a:t>Radial velocity of galaxies is large</a:t>
            </a:r>
          </a:p>
          <a:p>
            <a:pPr lvl="1"/>
            <a:r>
              <a:rPr lang="en-US" dirty="0"/>
              <a:t>Not explainable with visible matter and current gravitational theories</a:t>
            </a:r>
          </a:p>
          <a:p>
            <a:pPr lvl="1"/>
            <a:r>
              <a:rPr lang="en-US" dirty="0"/>
              <a:t>Either:</a:t>
            </a:r>
          </a:p>
          <a:p>
            <a:pPr lvl="2"/>
            <a:r>
              <a:rPr lang="en-US" dirty="0"/>
              <a:t>Alternative theory of gravity</a:t>
            </a:r>
          </a:p>
          <a:p>
            <a:pPr lvl="2"/>
            <a:r>
              <a:rPr lang="en-US" dirty="0"/>
              <a:t>“Dark matter” interacting gravitationally</a:t>
            </a:r>
          </a:p>
          <a:p>
            <a:r>
              <a:rPr lang="en-US" dirty="0"/>
              <a:t>Gravitational Lensing</a:t>
            </a:r>
          </a:p>
          <a:p>
            <a:pPr lvl="1"/>
            <a:r>
              <a:rPr lang="en-US" dirty="0"/>
              <a:t>Mass curves spacetime</a:t>
            </a:r>
          </a:p>
          <a:p>
            <a:pPr lvl="1"/>
            <a:r>
              <a:rPr lang="en-US" dirty="0"/>
              <a:t>Deforms galaxies that move through</a:t>
            </a:r>
          </a:p>
          <a:p>
            <a:pPr lvl="1"/>
            <a:r>
              <a:rPr lang="en-US" dirty="0"/>
              <a:t>Use a gravitational lens methods to find total amount of matter</a:t>
            </a:r>
          </a:p>
          <a:p>
            <a:pPr lvl="1"/>
            <a:r>
              <a:rPr lang="en-US" dirty="0"/>
              <a:t>Disagrees with amount of visible matter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CE3A5-CCBF-1349-B0AA-71466E2153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12/3/19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44F90-1BB8-CB47-8032-A5251AF45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D5C7C-08D3-EB44-82E5-59341E07E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865A47-1CA5-A448-A8C6-2BCEDB43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Matter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F0535-BC2E-8945-BD9F-0DA29DCE433C}"/>
              </a:ext>
            </a:extLst>
          </p:cNvPr>
          <p:cNvSpPr txBox="1"/>
          <p:nvPr/>
        </p:nvSpPr>
        <p:spPr>
          <a:xfrm>
            <a:off x="9754590" y="6454147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[1]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1E0FB-281C-6F48-B6FF-92BD09B95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825" y="1634836"/>
            <a:ext cx="5654194" cy="318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6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2598D-7801-474E-B995-DF88FEBAE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3" y="1229480"/>
            <a:ext cx="6092481" cy="5235995"/>
          </a:xfrm>
        </p:spPr>
        <p:txBody>
          <a:bodyPr/>
          <a:lstStyle/>
          <a:p>
            <a:r>
              <a:rPr lang="en-US" dirty="0"/>
              <a:t>Galactic </a:t>
            </a:r>
            <a:r>
              <a:rPr lang="en-US" dirty="0" err="1"/>
              <a:t>Velocit</a:t>
            </a:r>
            <a:r>
              <a:rPr lang="en-US" dirty="0"/>
              <a:t> Curves (Messier 33)</a:t>
            </a:r>
          </a:p>
          <a:p>
            <a:pPr lvl="1"/>
            <a:r>
              <a:rPr lang="en-US" dirty="0"/>
              <a:t>Radial velocity of galaxies is large</a:t>
            </a:r>
          </a:p>
          <a:p>
            <a:pPr lvl="1"/>
            <a:r>
              <a:rPr lang="en-US" dirty="0"/>
              <a:t>Not explainable with visible matter and current gravitational theories</a:t>
            </a:r>
          </a:p>
          <a:p>
            <a:pPr lvl="1"/>
            <a:r>
              <a:rPr lang="en-US" dirty="0"/>
              <a:t>Either:</a:t>
            </a:r>
          </a:p>
          <a:p>
            <a:pPr lvl="2"/>
            <a:r>
              <a:rPr lang="en-US" dirty="0"/>
              <a:t>Alternative theory of gravity</a:t>
            </a:r>
          </a:p>
          <a:p>
            <a:pPr lvl="2"/>
            <a:r>
              <a:rPr lang="en-US" dirty="0"/>
              <a:t>“Dark matter” interacting gravitationally</a:t>
            </a:r>
          </a:p>
          <a:p>
            <a:r>
              <a:rPr lang="en-US" dirty="0"/>
              <a:t>Gravitational Lensing</a:t>
            </a:r>
          </a:p>
          <a:p>
            <a:pPr lvl="1"/>
            <a:r>
              <a:rPr lang="en-US" dirty="0"/>
              <a:t>Mass curves spacetime</a:t>
            </a:r>
          </a:p>
          <a:p>
            <a:pPr lvl="1"/>
            <a:r>
              <a:rPr lang="en-US" dirty="0"/>
              <a:t>Deforms galaxies that move through</a:t>
            </a:r>
          </a:p>
          <a:p>
            <a:pPr lvl="1"/>
            <a:r>
              <a:rPr lang="en-US" dirty="0"/>
              <a:t>Use a gravitational lens methods to find total amount of matter</a:t>
            </a:r>
          </a:p>
          <a:p>
            <a:pPr lvl="1"/>
            <a:r>
              <a:rPr lang="en-US" dirty="0"/>
              <a:t>Disagrees with amount of visible matter</a:t>
            </a:r>
          </a:p>
          <a:p>
            <a:pPr lvl="1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BCE3A5-CCBF-1349-B0AA-71466E2153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12/3/19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344F90-1BB8-CB47-8032-A5251AF45F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AD5C7C-08D3-EB44-82E5-59341E07EB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865A47-1CA5-A448-A8C6-2BCEDB43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Matter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7F0535-BC2E-8945-BD9F-0DA29DCE433C}"/>
              </a:ext>
            </a:extLst>
          </p:cNvPr>
          <p:cNvSpPr txBox="1"/>
          <p:nvPr/>
        </p:nvSpPr>
        <p:spPr>
          <a:xfrm>
            <a:off x="9754590" y="6454147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[1]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[2]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80AC89-2562-5146-B510-65D5E2A35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825" y="1598904"/>
            <a:ext cx="5751176" cy="406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085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68F13F4-9AF5-2340-B2E8-234361F279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5636631" cy="5235995"/>
              </a:xfrm>
            </p:spPr>
            <p:txBody>
              <a:bodyPr/>
              <a:lstStyle/>
              <a:p>
                <a:r>
                  <a:rPr lang="en-US" dirty="0"/>
                  <a:t>What is Supersymmetry?</a:t>
                </a:r>
              </a:p>
              <a:p>
                <a:pPr lvl="1"/>
                <a:r>
                  <a:rPr lang="en-US" dirty="0"/>
                  <a:t>Fermion-bosonic partnership</a:t>
                </a:r>
              </a:p>
              <a:p>
                <a:pPr lvl="2"/>
                <a:r>
                  <a:rPr lang="en-US" dirty="0"/>
                  <a:t>For every fermion there is a boson partner, and vice-versa</a:t>
                </a:r>
              </a:p>
              <a:p>
                <a:pPr lvl="2"/>
                <a:r>
                  <a:rPr lang="en-US" dirty="0"/>
                  <a:t>Exact same quantum numbers except</a:t>
                </a:r>
              </a:p>
              <a:p>
                <a:pPr lvl="1"/>
                <a:r>
                  <a:rPr lang="en-US" dirty="0"/>
                  <a:t>Where is the ‘</a:t>
                </a:r>
                <a:r>
                  <a:rPr lang="en-US" dirty="0" err="1"/>
                  <a:t>selectron</a:t>
                </a:r>
                <a:r>
                  <a:rPr lang="en-US" dirty="0"/>
                  <a:t>’?</a:t>
                </a:r>
              </a:p>
              <a:p>
                <a:pPr lvl="2"/>
                <a:r>
                  <a:rPr lang="en-US" dirty="0"/>
                  <a:t>No evidence of boson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=0.511</m:t>
                    </m:r>
                  </m:oMath>
                </a14:m>
                <a:r>
                  <a:rPr lang="en-US" dirty="0"/>
                  <a:t> MeV</a:t>
                </a:r>
              </a:p>
              <a:p>
                <a:pPr lvl="2"/>
                <a:r>
                  <a:rPr lang="en-US" dirty="0"/>
                  <a:t>Supersymmetry must be broken!</a:t>
                </a:r>
              </a:p>
              <a:p>
                <a:pPr lvl="1"/>
                <a:r>
                  <a:rPr lang="en-US" dirty="0"/>
                  <a:t>What should we search for?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68F13F4-9AF5-2340-B2E8-234361F279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5636631" cy="5235995"/>
              </a:xfrm>
              <a:blipFill>
                <a:blip r:embed="rId2"/>
                <a:stretch>
                  <a:fillRect l="-2247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62BBC7-6686-834E-99AD-BBF7665D75E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4E4DB-7950-E345-B460-B60DDC3292FF}" type="datetime1">
              <a:rPr lang="en-US" smtClean="0"/>
              <a:pPr/>
              <a:t>12/3/19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DAB08-E93E-1143-9B17-699F97564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9FE6F-9A05-214F-BC24-14E60C73B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0FB36D-CC5F-BA45-B4C2-33CE6E3D7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Supersymmetry potentially solve?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451DAF-6826-C74C-A26E-D5534C2F2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974" y="1728547"/>
            <a:ext cx="6207026" cy="379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76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018BE9B2-A252-744D-8BFF-F80164C1D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885" y="2550134"/>
            <a:ext cx="4204182" cy="328013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6FF10E-EE66-6C47-ABB4-120FDDDBBC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8343" y="1229480"/>
                <a:ext cx="8210941" cy="523599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Higgs Interactions</a:t>
                </a:r>
              </a:p>
              <a:p>
                <a:pPr lvl="1"/>
                <a:r>
                  <a:rPr lang="en-US" dirty="0"/>
                  <a:t>Higgs mass has fermionic and scalar boson contributions</a:t>
                </a:r>
              </a:p>
              <a:p>
                <a:pPr lvl="1"/>
                <a:r>
                  <a:rPr lang="en-US" dirty="0"/>
                  <a:t>Scalar boson cancels contribution to fermion loops</a:t>
                </a:r>
              </a:p>
              <a:p>
                <a:pPr lvl="1"/>
                <a:r>
                  <a:rPr lang="en-US" dirty="0"/>
                  <a:t>Changes quadratic divergence to logarithmic </a:t>
                </a:r>
              </a:p>
              <a:p>
                <a:pPr lvl="2"/>
                <a:r>
                  <a:rPr lang="en-US" dirty="0"/>
                  <a:t>Renormalizable without fine tuning</a:t>
                </a:r>
              </a:p>
              <a:p>
                <a:pPr lvl="1"/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𝑈𝑉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m:rPr>
                              <m:nor/>
                            </m:r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                    </m:t>
                          </m:r>
                        </m:e>
                      </m:mr>
                      <m:m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𝑈𝑉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−2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ln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Λ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𝑈𝑉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mr>
                    </m:m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E6FF10E-EE66-6C47-ABB4-120FDDDBBC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8343" y="1229480"/>
                <a:ext cx="8210941" cy="5235995"/>
              </a:xfrm>
              <a:blipFill>
                <a:blip r:embed="rId4"/>
                <a:stretch>
                  <a:fillRect l="-1543" t="-1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FE08FD-1E44-3F49-8751-464284805F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matthew.kilpatrick@cern.ch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67F71-FC85-904B-81CC-7F7DAF5C31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C7FCF7-6432-7045-A8F5-3A85CF93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Solution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A5C98E-F91D-BA4C-AE12-22B3EFF91E0A}"/>
              </a:ext>
            </a:extLst>
          </p:cNvPr>
          <p:cNvSpPr/>
          <p:nvPr/>
        </p:nvSpPr>
        <p:spPr>
          <a:xfrm>
            <a:off x="9185892" y="2193185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28870F-DDFB-C046-B035-C6EB73F1901B}"/>
              </a:ext>
            </a:extLst>
          </p:cNvPr>
          <p:cNvSpPr/>
          <p:nvPr/>
        </p:nvSpPr>
        <p:spPr>
          <a:xfrm>
            <a:off x="11123376" y="2176769"/>
            <a:ext cx="319482" cy="2089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C2B3FC-0E98-7F4E-9AB4-5F0C4C7277AE}"/>
              </a:ext>
            </a:extLst>
          </p:cNvPr>
          <p:cNvSpPr/>
          <p:nvPr/>
        </p:nvSpPr>
        <p:spPr>
          <a:xfrm>
            <a:off x="10184195" y="2906260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0F9B18-9AFC-3541-832D-48DC40680BEA}"/>
              </a:ext>
            </a:extLst>
          </p:cNvPr>
          <p:cNvSpPr/>
          <p:nvPr/>
        </p:nvSpPr>
        <p:spPr>
          <a:xfrm>
            <a:off x="10097022" y="1796456"/>
            <a:ext cx="256347" cy="216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ADFA74-9B97-2542-B39E-BA665A78F45E}"/>
              </a:ext>
            </a:extLst>
          </p:cNvPr>
          <p:cNvSpPr/>
          <p:nvPr/>
        </p:nvSpPr>
        <p:spPr>
          <a:xfrm>
            <a:off x="11264744" y="3736941"/>
            <a:ext cx="178114" cy="1925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799CC1-3DD9-D947-BFBD-14E297FED0C2}"/>
                  </a:ext>
                </a:extLst>
              </p:cNvPr>
              <p:cNvSpPr txBox="1"/>
              <p:nvPr/>
            </p:nvSpPr>
            <p:spPr>
              <a:xfrm>
                <a:off x="8240144" y="2866862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E799CC1-3DD9-D947-BFBD-14E297FED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144" y="2866862"/>
                <a:ext cx="487056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9EE017-9D27-4142-8651-60D94ACFC11C}"/>
                  </a:ext>
                </a:extLst>
              </p:cNvPr>
              <p:cNvSpPr txBox="1"/>
              <p:nvPr/>
            </p:nvSpPr>
            <p:spPr>
              <a:xfrm>
                <a:off x="10402667" y="2922949"/>
                <a:ext cx="48705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9EE017-9D27-4142-8651-60D94ACFC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2667" y="2922949"/>
                <a:ext cx="487056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75A0BE-BBC8-044E-B299-2DAE99124C4E}"/>
                  </a:ext>
                </a:extLst>
              </p:cNvPr>
              <p:cNvSpPr txBox="1"/>
              <p:nvPr/>
            </p:nvSpPr>
            <p:spPr>
              <a:xfrm>
                <a:off x="9167638" y="2357629"/>
                <a:ext cx="64478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575A0BE-BBC8-044E-B299-2DAE99124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638" y="2357629"/>
                <a:ext cx="644781" cy="461665"/>
              </a:xfrm>
              <a:prstGeom prst="rect">
                <a:avLst/>
              </a:prstGeom>
              <a:blipFill>
                <a:blip r:embed="rId7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198689-6351-0D45-8C87-31E4E92C9A47}"/>
                  </a:ext>
                </a:extLst>
              </p:cNvPr>
              <p:cNvSpPr txBox="1"/>
              <p:nvPr/>
            </p:nvSpPr>
            <p:spPr>
              <a:xfrm>
                <a:off x="9329238" y="3881201"/>
                <a:ext cx="432554" cy="4707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198689-6351-0D45-8C87-31E4E92C9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238" y="3881201"/>
                <a:ext cx="432554" cy="470706"/>
              </a:xfrm>
              <a:prstGeom prst="rect">
                <a:avLst/>
              </a:prstGeom>
              <a:blipFill>
                <a:blip r:embed="rId8"/>
                <a:stretch>
                  <a:fillRect l="-2857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D1215D-ECF6-5E45-809D-C07E033C9BAD}"/>
                  </a:ext>
                </a:extLst>
              </p:cNvPr>
              <p:cNvSpPr txBox="1"/>
              <p:nvPr/>
            </p:nvSpPr>
            <p:spPr>
              <a:xfrm>
                <a:off x="8661024" y="4569876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DD1215D-ECF6-5E45-809D-C07E033C9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024" y="4569876"/>
                <a:ext cx="42312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Date Placeholder 2">
            <a:extLst>
              <a:ext uri="{FF2B5EF4-FFF2-40B4-BE49-F238E27FC236}">
                <a16:creationId xmlns:a16="http://schemas.microsoft.com/office/drawing/2014/main" id="{345D3589-DCFB-3849-82EA-6A830987CE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92881"/>
            <a:ext cx="1564163" cy="365125"/>
          </a:xfrm>
        </p:spPr>
        <p:txBody>
          <a:bodyPr/>
          <a:lstStyle/>
          <a:p>
            <a:fld id="{0E44E4DB-7950-E345-B460-B60DDC3292FF}" type="datetime1">
              <a:rPr lang="en-US" smtClean="0"/>
              <a:pPr/>
              <a:t>12/5/19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E9FF8F-C229-9145-B704-02FC839844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85876" y="8817"/>
            <a:ext cx="1435100" cy="1447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11A7F0-153D-7148-B58D-950C6FCB8BFC}"/>
                  </a:ext>
                </a:extLst>
              </p:cNvPr>
              <p:cNvSpPr txBox="1"/>
              <p:nvPr/>
            </p:nvSpPr>
            <p:spPr>
              <a:xfrm>
                <a:off x="10439889" y="4797191"/>
                <a:ext cx="412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211A7F0-153D-7148-B58D-950C6FCB8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889" y="4797191"/>
                <a:ext cx="412612" cy="461665"/>
              </a:xfrm>
              <a:prstGeom prst="rect">
                <a:avLst/>
              </a:prstGeom>
              <a:blipFill>
                <a:blip r:embed="rId11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527716A-22C4-8A47-A5CA-12F41BCF7C7A}"/>
                  </a:ext>
                </a:extLst>
              </p:cNvPr>
              <p:cNvSpPr txBox="1"/>
              <p:nvPr/>
            </p:nvSpPr>
            <p:spPr>
              <a:xfrm>
                <a:off x="7954102" y="4824038"/>
                <a:ext cx="41261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527716A-22C4-8A47-A5CA-12F41BCF7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102" y="4824038"/>
                <a:ext cx="41261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0C880E-A93F-9F46-BD4B-F9BA3234D86D}"/>
                  </a:ext>
                </a:extLst>
              </p:cNvPr>
              <p:cNvSpPr txBox="1"/>
              <p:nvPr/>
            </p:nvSpPr>
            <p:spPr>
              <a:xfrm>
                <a:off x="9955008" y="4594276"/>
                <a:ext cx="42312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40C880E-A93F-9F46-BD4B-F9BA3234D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5008" y="4594276"/>
                <a:ext cx="423128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8217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_wide" id="{C2437A05-6A58-9447-ADBD-416D69815476}" vid="{3F98DB81-36F7-E245-9A33-0E64A97424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3889</TotalTime>
  <Words>2099</Words>
  <Application>Microsoft Macintosh PowerPoint</Application>
  <PresentationFormat>Widescreen</PresentationFormat>
  <Paragraphs>499</Paragraphs>
  <Slides>48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Calibri</vt:lpstr>
      <vt:lpstr>Calibri Light</vt:lpstr>
      <vt:lpstr>Cambria Math</vt:lpstr>
      <vt:lpstr>Times New Roman</vt:lpstr>
      <vt:lpstr>Retrospect</vt:lpstr>
      <vt:lpstr>Search for Top Squarks via All-hadronic Decay Channels with Heavy Object Tagging</vt:lpstr>
      <vt:lpstr>PowerPoint Presentation</vt:lpstr>
      <vt:lpstr>Outline</vt:lpstr>
      <vt:lpstr>Standard Model</vt:lpstr>
      <vt:lpstr>Hierarchy Problem</vt:lpstr>
      <vt:lpstr>Dark Matter</vt:lpstr>
      <vt:lpstr>Dark Matter</vt:lpstr>
      <vt:lpstr>What does Supersymmetry potentially solve?</vt:lpstr>
      <vt:lpstr>Hierarchy Solution</vt:lpstr>
      <vt:lpstr>Dark Matter Candidate</vt:lpstr>
      <vt:lpstr>Grand Unified Theory</vt:lpstr>
      <vt:lpstr>Outline</vt:lpstr>
      <vt:lpstr>Compact Muon Solenoid (CMS)</vt:lpstr>
      <vt:lpstr>CMS Detector</vt:lpstr>
      <vt:lpstr>Muon Interaction</vt:lpstr>
      <vt:lpstr>Electron Interaction</vt:lpstr>
      <vt:lpstr>Photon Interaction</vt:lpstr>
      <vt:lpstr>Charged Hadron Interaction</vt:lpstr>
      <vt:lpstr>Neutral Hadron Interaction</vt:lpstr>
      <vt:lpstr>Outline</vt:lpstr>
      <vt:lpstr>Jet Reconstruction</vt:lpstr>
      <vt:lpstr>B Tagging</vt:lpstr>
      <vt:lpstr>Heavy Object Tagging</vt:lpstr>
      <vt:lpstr>Missing Transverse Momentum</vt:lpstr>
      <vt:lpstr>H_T</vt:lpstr>
      <vt:lpstr>Electron and Muon Identification</vt:lpstr>
      <vt:lpstr>Tau Identification</vt:lpstr>
      <vt:lpstr>Data Methods</vt:lpstr>
      <vt:lpstr>Simplified SUSY Models</vt:lpstr>
      <vt:lpstr>Search Strategy</vt:lpstr>
      <vt:lpstr>Targeted Search Regions</vt:lpstr>
      <vt:lpstr>Lost Lepton Background</vt:lpstr>
      <vt:lpstr>Compare Inclusive Regions</vt:lpstr>
      <vt:lpstr>Transfer Factor Methods</vt:lpstr>
      <vt:lpstr>Transfer Factor Methods</vt:lpstr>
      <vt:lpstr>Example LL Prediction</vt:lpstr>
      <vt:lpstr>Z to Invisible</vt:lpstr>
      <vt:lpstr>QCD Background</vt:lpstr>
      <vt:lpstr>QCD Smearing Method</vt:lpstr>
      <vt:lpstr>Backup</vt:lpstr>
      <vt:lpstr>t ̃_1: Dynamic Reason to be at bottom of sParticles</vt:lpstr>
      <vt:lpstr>The Tracker Detector</vt:lpstr>
      <vt:lpstr>Phase 1 Pixels</vt:lpstr>
      <vt:lpstr>Anti-kT Algorithm</vt:lpstr>
      <vt:lpstr>Stop Cross Section</vt:lpstr>
      <vt:lpstr>Baseline Selection</vt:lpstr>
      <vt:lpstr>Lost Lepton Inclusive Low DM </vt:lpstr>
      <vt:lpstr>Lost Lepton Inclusive High DM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Kilpatrick</dc:creator>
  <cp:lastModifiedBy>Matthew Kilpatrick</cp:lastModifiedBy>
  <cp:revision>128</cp:revision>
  <dcterms:created xsi:type="dcterms:W3CDTF">2016-06-21T17:55:16Z</dcterms:created>
  <dcterms:modified xsi:type="dcterms:W3CDTF">2019-12-06T06:45:47Z</dcterms:modified>
</cp:coreProperties>
</file>